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117"/>
  </p:notesMasterIdLst>
  <p:handoutMasterIdLst>
    <p:handoutMasterId r:id="rId118"/>
  </p:handoutMasterIdLst>
  <p:sldIdLst>
    <p:sldId id="256" r:id="rId2"/>
    <p:sldId id="313" r:id="rId3"/>
    <p:sldId id="455" r:id="rId4"/>
    <p:sldId id="386" r:id="rId5"/>
    <p:sldId id="387" r:id="rId6"/>
    <p:sldId id="388" r:id="rId7"/>
    <p:sldId id="389" r:id="rId8"/>
    <p:sldId id="390" r:id="rId9"/>
    <p:sldId id="456" r:id="rId10"/>
    <p:sldId id="444" r:id="rId11"/>
    <p:sldId id="391" r:id="rId12"/>
    <p:sldId id="433" r:id="rId13"/>
    <p:sldId id="446" r:id="rId14"/>
    <p:sldId id="447" r:id="rId15"/>
    <p:sldId id="449" r:id="rId16"/>
    <p:sldId id="450" r:id="rId17"/>
    <p:sldId id="451" r:id="rId18"/>
    <p:sldId id="457" r:id="rId19"/>
    <p:sldId id="393" r:id="rId20"/>
    <p:sldId id="434" r:id="rId21"/>
    <p:sldId id="435" r:id="rId22"/>
    <p:sldId id="436" r:id="rId23"/>
    <p:sldId id="437" r:id="rId24"/>
    <p:sldId id="438" r:id="rId25"/>
    <p:sldId id="439" r:id="rId26"/>
    <p:sldId id="458" r:id="rId27"/>
    <p:sldId id="398" r:id="rId28"/>
    <p:sldId id="399" r:id="rId29"/>
    <p:sldId id="400" r:id="rId30"/>
    <p:sldId id="401" r:id="rId31"/>
    <p:sldId id="440" r:id="rId32"/>
    <p:sldId id="403" r:id="rId33"/>
    <p:sldId id="404" r:id="rId34"/>
    <p:sldId id="445" r:id="rId35"/>
    <p:sldId id="459" r:id="rId36"/>
    <p:sldId id="452" r:id="rId37"/>
    <p:sldId id="453" r:id="rId38"/>
    <p:sldId id="454" r:id="rId39"/>
    <p:sldId id="405" r:id="rId40"/>
    <p:sldId id="406" r:id="rId41"/>
    <p:sldId id="407" r:id="rId42"/>
    <p:sldId id="408" r:id="rId43"/>
    <p:sldId id="409" r:id="rId44"/>
    <p:sldId id="410" r:id="rId45"/>
    <p:sldId id="411" r:id="rId46"/>
    <p:sldId id="412" r:id="rId47"/>
    <p:sldId id="413" r:id="rId48"/>
    <p:sldId id="414" r:id="rId49"/>
    <p:sldId id="415" r:id="rId50"/>
    <p:sldId id="460" r:id="rId51"/>
    <p:sldId id="422" r:id="rId52"/>
    <p:sldId id="441" r:id="rId53"/>
    <p:sldId id="424" r:id="rId54"/>
    <p:sldId id="442" r:id="rId55"/>
    <p:sldId id="530" r:id="rId56"/>
    <p:sldId id="443" r:id="rId57"/>
    <p:sldId id="522" r:id="rId58"/>
    <p:sldId id="523" r:id="rId59"/>
    <p:sldId id="524" r:id="rId60"/>
    <p:sldId id="525" r:id="rId61"/>
    <p:sldId id="526" r:id="rId62"/>
    <p:sldId id="527" r:id="rId63"/>
    <p:sldId id="528" r:id="rId64"/>
    <p:sldId id="529" r:id="rId65"/>
    <p:sldId id="462" r:id="rId66"/>
    <p:sldId id="464" r:id="rId67"/>
    <p:sldId id="465" r:id="rId68"/>
    <p:sldId id="466" r:id="rId69"/>
    <p:sldId id="467" r:id="rId70"/>
    <p:sldId id="468" r:id="rId71"/>
    <p:sldId id="469" r:id="rId72"/>
    <p:sldId id="470" r:id="rId73"/>
    <p:sldId id="471" r:id="rId74"/>
    <p:sldId id="463" r:id="rId75"/>
    <p:sldId id="472" r:id="rId76"/>
    <p:sldId id="473" r:id="rId77"/>
    <p:sldId id="474" r:id="rId78"/>
    <p:sldId id="475" r:id="rId79"/>
    <p:sldId id="476" r:id="rId80"/>
    <p:sldId id="477" r:id="rId81"/>
    <p:sldId id="478" r:id="rId82"/>
    <p:sldId id="479" r:id="rId83"/>
    <p:sldId id="513" r:id="rId84"/>
    <p:sldId id="480" r:id="rId85"/>
    <p:sldId id="481" r:id="rId86"/>
    <p:sldId id="482" r:id="rId87"/>
    <p:sldId id="531" r:id="rId88"/>
    <p:sldId id="484" r:id="rId89"/>
    <p:sldId id="485" r:id="rId90"/>
    <p:sldId id="486" r:id="rId91"/>
    <p:sldId id="487" r:id="rId92"/>
    <p:sldId id="488" r:id="rId93"/>
    <p:sldId id="489" r:id="rId94"/>
    <p:sldId id="535" r:id="rId95"/>
    <p:sldId id="536" r:id="rId96"/>
    <p:sldId id="490" r:id="rId97"/>
    <p:sldId id="491" r:id="rId98"/>
    <p:sldId id="492" r:id="rId99"/>
    <p:sldId id="495" r:id="rId100"/>
    <p:sldId id="496" r:id="rId101"/>
    <p:sldId id="497" r:id="rId102"/>
    <p:sldId id="498" r:id="rId103"/>
    <p:sldId id="500" r:id="rId104"/>
    <p:sldId id="501" r:id="rId105"/>
    <p:sldId id="502" r:id="rId106"/>
    <p:sldId id="503" r:id="rId107"/>
    <p:sldId id="504" r:id="rId108"/>
    <p:sldId id="505" r:id="rId109"/>
    <p:sldId id="506" r:id="rId110"/>
    <p:sldId id="507" r:id="rId111"/>
    <p:sldId id="508" r:id="rId112"/>
    <p:sldId id="509" r:id="rId113"/>
    <p:sldId id="510" r:id="rId114"/>
    <p:sldId id="511" r:id="rId115"/>
    <p:sldId id="385" r:id="rId11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 autoAdjust="0"/>
    <p:restoredTop sz="94599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handoutMaster" Target="handoutMasters/handout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12/07/2017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12/07/2017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88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42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Chương</a:t>
            </a:r>
            <a:r>
              <a:rPr lang="en-US">
                <a:solidFill>
                  <a:srgbClr val="FFFF00"/>
                </a:solidFill>
              </a:rPr>
              <a:t> 1. </a:t>
            </a:r>
            <a:r>
              <a:rPr lang="en-US" dirty="0" err="1">
                <a:solidFill>
                  <a:srgbClr val="FFFF00"/>
                </a:solidFill>
              </a:rPr>
              <a:t>Mảng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một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chiều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(6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>
                <a:solidFill>
                  <a:srgbClr val="002060"/>
                </a:solidFill>
              </a:rPr>
              <a:t>: 09/11/2016</a:t>
            </a:r>
            <a:r>
              <a:rPr lang="en-US" sz="2400" cap="none">
                <a:solidFill>
                  <a:srgbClr val="002060"/>
                </a:solidFill>
              </a:rPr>
              <a:t> </a:t>
            </a:r>
            <a:endParaRPr lang="en-US" sz="2400" cap="none" dirty="0">
              <a:solidFill>
                <a:srgbClr val="00206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122269"/>
              </p:ext>
            </p:extLst>
          </p:nvPr>
        </p:nvGraphicFramePr>
        <p:xfrm>
          <a:off x="533400" y="1981200"/>
          <a:ext cx="807720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>
                  <a:extLst>
                    <a:ext uri="{9D8B030D-6E8A-4147-A177-3AD203B41FA5}">
                      <a16:colId xmlns:a16="http://schemas.microsoft.com/office/drawing/2014/main" val="42558783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127828785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84133368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1571537496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345200659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153921993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40251197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439763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a[5]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a[n-1]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4703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28800" y="3581398"/>
            <a:ext cx="179568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a[0]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a[1]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a[2]</a:t>
            </a:r>
          </a:p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a[n-1]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4400" y="4381616"/>
            <a:ext cx="41456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a[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 ≤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≤ n-1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6014829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5105399"/>
          </a:xfrm>
        </p:spPr>
        <p:txBody>
          <a:bodyPr>
            <a:normAutofit lnSpcReduction="10000"/>
          </a:bodyPr>
          <a:lstStyle/>
          <a:p>
            <a:r>
              <a:rPr lang="en-US" altLang="zh-CN" dirty="0" err="1"/>
              <a:t>Nối</a:t>
            </a:r>
            <a:r>
              <a:rPr lang="en-US" altLang="zh-CN" dirty="0"/>
              <a:t> </a:t>
            </a:r>
            <a:r>
              <a:rPr lang="en-US" altLang="zh-CN" b="1" i="1" dirty="0"/>
              <a:t>n</a:t>
            </a:r>
            <a:r>
              <a:rPr lang="en-US" altLang="zh-CN" dirty="0"/>
              <a:t> </a:t>
            </a:r>
            <a:r>
              <a:rPr lang="en-US" altLang="zh-CN" dirty="0" err="1"/>
              <a:t>ky</a:t>
            </a:r>
            <a:r>
              <a:rPr lang="en-US" altLang="zh-CN" dirty="0"/>
              <a:t>́ </a:t>
            </a:r>
            <a:r>
              <a:rPr lang="en-US" altLang="zh-CN" dirty="0" err="1"/>
              <a:t>tư</a:t>
            </a:r>
            <a:r>
              <a:rPr lang="en-US" altLang="zh-CN" dirty="0"/>
              <a:t>̣ </a:t>
            </a:r>
            <a:r>
              <a:rPr lang="en-US" altLang="zh-CN" dirty="0" err="1"/>
              <a:t>đầu</a:t>
            </a:r>
            <a:r>
              <a:rPr lang="en-US" altLang="zh-CN" dirty="0"/>
              <a:t> </a:t>
            </a:r>
            <a:r>
              <a:rPr lang="en-US" altLang="zh-CN" dirty="0" err="1"/>
              <a:t>tiên</a:t>
            </a:r>
            <a:r>
              <a:rPr lang="en-US" altLang="zh-CN" dirty="0"/>
              <a:t> </a:t>
            </a:r>
            <a:r>
              <a:rPr lang="en-US" altLang="zh-CN" dirty="0" err="1"/>
              <a:t>của</a:t>
            </a:r>
            <a:r>
              <a:rPr lang="en-US" altLang="zh-CN" dirty="0"/>
              <a:t> </a:t>
            </a:r>
            <a:r>
              <a:rPr lang="en-US" altLang="zh-CN" dirty="0" err="1"/>
              <a:t>chuỗi</a:t>
            </a:r>
            <a:r>
              <a:rPr lang="en-US" altLang="zh-CN" dirty="0"/>
              <a:t> s2 </a:t>
            </a:r>
            <a:r>
              <a:rPr lang="en-US" altLang="zh-CN" dirty="0" err="1"/>
              <a:t>vào</a:t>
            </a:r>
            <a:r>
              <a:rPr lang="en-US" altLang="zh-CN" dirty="0"/>
              <a:t> </a:t>
            </a:r>
            <a:r>
              <a:rPr lang="en-US" altLang="zh-CN" dirty="0" err="1"/>
              <a:t>sau</a:t>
            </a:r>
            <a:r>
              <a:rPr lang="en-US" altLang="zh-CN" dirty="0"/>
              <a:t> </a:t>
            </a:r>
            <a:r>
              <a:rPr lang="en-US" altLang="zh-CN" dirty="0" err="1"/>
              <a:t>chuỗi</a:t>
            </a:r>
            <a:r>
              <a:rPr lang="en-US" altLang="zh-CN" dirty="0"/>
              <a:t> s1 </a:t>
            </a:r>
          </a:p>
          <a:p>
            <a:pPr>
              <a:buNone/>
            </a:pPr>
            <a:r>
              <a:rPr lang="en-US" altLang="zh-CN" dirty="0"/>
              <a:t>	</a:t>
            </a:r>
            <a:r>
              <a:rPr lang="en-US" altLang="zh-CN" dirty="0" err="1"/>
              <a:t>strncat</a:t>
            </a:r>
            <a:r>
              <a:rPr lang="en-US" altLang="zh-CN" dirty="0"/>
              <a:t>(char *s1, char *s2, </a:t>
            </a:r>
            <a:r>
              <a:rPr lang="en-US" altLang="zh-CN" dirty="0" err="1"/>
              <a:t>int</a:t>
            </a:r>
            <a:r>
              <a:rPr lang="en-US" altLang="zh-CN" dirty="0"/>
              <a:t> n);</a:t>
            </a:r>
          </a:p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</a:p>
          <a:p>
            <a:pPr marL="342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</a:t>
            </a:r>
            <a:r>
              <a:rPr lang="en-US" b="1" i="1" dirty="0"/>
              <a:t>Khoa CN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85002" y="3505200"/>
            <a:ext cx="3991798" cy="20928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"Khoa"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s2[]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"CNTT"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strcat(s1,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 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strncat(s1, s2,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s1);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4316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2317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So </a:t>
            </a:r>
            <a:r>
              <a:rPr lang="en-US" dirty="0" err="1"/>
              <a:t>sánh</a:t>
            </a:r>
            <a:r>
              <a:rPr lang="en-US" dirty="0"/>
              <a:t> 2 </a:t>
            </a:r>
            <a:r>
              <a:rPr lang="en-US" dirty="0" err="1"/>
              <a:t>chuỗi</a:t>
            </a:r>
            <a:r>
              <a:rPr lang="en-US" dirty="0"/>
              <a:t> s1 </a:t>
            </a:r>
            <a:r>
              <a:rPr lang="en-US" dirty="0" err="1"/>
              <a:t>va</a:t>
            </a:r>
            <a:r>
              <a:rPr lang="en-US" dirty="0"/>
              <a:t>̀ s2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tắc</a:t>
            </a:r>
            <a:r>
              <a:rPr lang="en-US" dirty="0"/>
              <a:t> </a:t>
            </a:r>
            <a:r>
              <a:rPr lang="en-US" u="sng" dirty="0" err="1"/>
              <a:t>thư</a:t>
            </a:r>
            <a:r>
              <a:rPr lang="en-US" u="sng" dirty="0"/>
              <a:t>́ </a:t>
            </a:r>
            <a:r>
              <a:rPr lang="en-US" u="sng" dirty="0" err="1"/>
              <a:t>tư</a:t>
            </a:r>
            <a:r>
              <a:rPr lang="en-US" u="sng" dirty="0"/>
              <a:t>̣ </a:t>
            </a:r>
            <a:r>
              <a:rPr lang="en-US" u="sng" dirty="0" err="1"/>
              <a:t>tư</a:t>
            </a:r>
            <a:r>
              <a:rPr lang="en-US" u="sng" dirty="0"/>
              <a:t>̀ </a:t>
            </a:r>
            <a:r>
              <a:rPr lang="en-US" u="sng" dirty="0" err="1"/>
              <a:t>điển</a:t>
            </a:r>
            <a:r>
              <a:rPr lang="en-US" dirty="0"/>
              <a:t>. </a:t>
            </a:r>
            <a:r>
              <a:rPr lang="en-US" dirty="0" err="1">
                <a:solidFill>
                  <a:srgbClr val="C00000"/>
                </a:solidFill>
              </a:rPr>
              <a:t>Phân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biệt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chữ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hoa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và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thường</a:t>
            </a:r>
            <a:endParaRPr lang="en-US" dirty="0">
              <a:solidFill>
                <a:srgbClr val="C00000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b="1" dirty="0" err="1">
                <a:solidFill>
                  <a:srgbClr val="002060"/>
                </a:solidFill>
              </a:rPr>
              <a:t>int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strcmp</a:t>
            </a:r>
            <a:r>
              <a:rPr lang="en-US" b="1" dirty="0">
                <a:solidFill>
                  <a:srgbClr val="002060"/>
                </a:solidFill>
              </a:rPr>
              <a:t>(char *s1, char *s2);</a:t>
            </a:r>
          </a:p>
          <a:p>
            <a:pPr>
              <a:lnSpc>
                <a:spcPct val="150000"/>
              </a:lnSpc>
            </a:pPr>
            <a:r>
              <a:rPr lang="en-US" dirty="0" err="1"/>
              <a:t>Tra</a:t>
            </a:r>
            <a:r>
              <a:rPr lang="en-US" dirty="0"/>
              <a:t>̉ </a:t>
            </a:r>
            <a:r>
              <a:rPr lang="en-US" dirty="0" err="1"/>
              <a:t>vê</a:t>
            </a:r>
            <a:r>
              <a:rPr lang="en-US" dirty="0"/>
              <a:t>̀: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0: </a:t>
            </a:r>
            <a:r>
              <a:rPr lang="en-US" dirty="0" err="1"/>
              <a:t>nếu</a:t>
            </a:r>
            <a:r>
              <a:rPr lang="en-US" dirty="0"/>
              <a:t> s1 </a:t>
            </a:r>
            <a:r>
              <a:rPr lang="en-US" dirty="0" err="1"/>
              <a:t>bằng</a:t>
            </a:r>
            <a:r>
              <a:rPr lang="en-US" dirty="0"/>
              <a:t> s2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&gt;0: </a:t>
            </a:r>
            <a:r>
              <a:rPr lang="en-US" dirty="0" err="1"/>
              <a:t>nếu</a:t>
            </a:r>
            <a:r>
              <a:rPr lang="en-US" dirty="0"/>
              <a:t> s1 </a:t>
            </a:r>
            <a:r>
              <a:rPr lang="en-US" dirty="0" err="1"/>
              <a:t>lớn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s2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&lt;0: </a:t>
            </a:r>
            <a:r>
              <a:rPr lang="en-US" dirty="0" err="1"/>
              <a:t>nếu</a:t>
            </a:r>
            <a:r>
              <a:rPr lang="en-US" dirty="0"/>
              <a:t> s1 </a:t>
            </a:r>
            <a:r>
              <a:rPr lang="en-US" dirty="0" err="1"/>
              <a:t>nho</a:t>
            </a:r>
            <a:r>
              <a:rPr lang="en-US" dirty="0"/>
              <a:t>̉ </a:t>
            </a:r>
            <a:r>
              <a:rPr lang="en-US" dirty="0" err="1"/>
              <a:t>hơn</a:t>
            </a:r>
            <a:r>
              <a:rPr lang="en-US" dirty="0"/>
              <a:t> s2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53167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 </a:t>
            </a:r>
            <a:r>
              <a:rPr lang="en-GB" dirty="0" err="1"/>
              <a:t>sánh</a:t>
            </a:r>
            <a:r>
              <a:rPr lang="en-GB" dirty="0"/>
              <a:t> </a:t>
            </a:r>
            <a:r>
              <a:rPr lang="en-GB" dirty="0" err="1"/>
              <a:t>chuỗi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990600"/>
            <a:ext cx="8077200" cy="95410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HOA &lt;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VD: ‘A’ &lt; ‘a’ (do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Ascii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‘A’ = 65,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Ascii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‘a’ = 97)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15719" y="2310348"/>
            <a:ext cx="7558479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abc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s2[]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Abc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kq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strcmp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(s1, s2);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kq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"Hai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bang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nhau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 if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kq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&lt;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s1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hon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s2"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s1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lon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hon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s2"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5719" y="6324600"/>
            <a:ext cx="528221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i="1" dirty="0">
                <a:sym typeface="Wingdings" panose="05000000000000000000" pitchFamily="2" charset="2"/>
              </a:rPr>
              <a:t> </a:t>
            </a:r>
            <a:r>
              <a:rPr lang="en-US" sz="2600" b="1" i="1" dirty="0" err="1">
                <a:sym typeface="Wingdings" panose="05000000000000000000" pitchFamily="2" charset="2"/>
              </a:rPr>
              <a:t>Kết</a:t>
            </a:r>
            <a:r>
              <a:rPr lang="en-US" sz="2600" b="1" i="1" dirty="0">
                <a:sym typeface="Wingdings" panose="05000000000000000000" pitchFamily="2" charset="2"/>
              </a:rPr>
              <a:t> </a:t>
            </a:r>
            <a:r>
              <a:rPr lang="en-US" sz="2600" b="1" i="1" dirty="0" err="1">
                <a:sym typeface="Wingdings" panose="05000000000000000000" pitchFamily="2" charset="2"/>
              </a:rPr>
              <a:t>quả</a:t>
            </a:r>
            <a:r>
              <a:rPr lang="en-US" sz="2600" b="1" i="1" dirty="0">
                <a:sym typeface="Wingdings" panose="05000000000000000000" pitchFamily="2" charset="2"/>
              </a:rPr>
              <a:t>: </a:t>
            </a:r>
            <a:r>
              <a:rPr lang="en-US" sz="2600" b="1" i="1" dirty="0" err="1"/>
              <a:t>Chuoi</a:t>
            </a:r>
            <a:r>
              <a:rPr lang="en-US" sz="2600" b="1" i="1" dirty="0"/>
              <a:t> s1 </a:t>
            </a:r>
            <a:r>
              <a:rPr lang="en-US" sz="2600" b="1" i="1" dirty="0" err="1"/>
              <a:t>lon</a:t>
            </a:r>
            <a:r>
              <a:rPr lang="en-US" sz="2600" b="1" i="1" dirty="0"/>
              <a:t> hon </a:t>
            </a:r>
            <a:r>
              <a:rPr lang="en-US" sz="2600" b="1" i="1" dirty="0" err="1"/>
              <a:t>chuoi</a:t>
            </a:r>
            <a:r>
              <a:rPr lang="en-US" sz="2600" b="1" i="1" dirty="0"/>
              <a:t> s2</a:t>
            </a:r>
          </a:p>
        </p:txBody>
      </p:sp>
    </p:spTree>
    <p:extLst>
      <p:ext uri="{BB962C8B-B14F-4D97-AF65-F5344CB8AC3E}">
        <p14:creationId xmlns:p14="http://schemas.microsoft.com/office/powerpoint/2010/main" val="224687868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53340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dirty="0"/>
              <a:t>So </a:t>
            </a:r>
            <a:r>
              <a:rPr lang="en-US" altLang="zh-CN" dirty="0" err="1"/>
              <a:t>sánh</a:t>
            </a:r>
            <a:r>
              <a:rPr lang="en-US" altLang="zh-CN" dirty="0"/>
              <a:t> n </a:t>
            </a:r>
            <a:r>
              <a:rPr lang="en-US" altLang="zh-CN" dirty="0" err="1"/>
              <a:t>ký</a:t>
            </a:r>
            <a:r>
              <a:rPr lang="en-US" altLang="zh-CN" dirty="0"/>
              <a:t> </a:t>
            </a:r>
            <a:r>
              <a:rPr lang="en-US" altLang="zh-CN" dirty="0" err="1"/>
              <a:t>tự</a:t>
            </a:r>
            <a:r>
              <a:rPr lang="en-US" altLang="zh-CN" dirty="0"/>
              <a:t> </a:t>
            </a:r>
            <a:r>
              <a:rPr lang="en-US" altLang="zh-CN" dirty="0" err="1"/>
              <a:t>đầu</a:t>
            </a:r>
            <a:r>
              <a:rPr lang="en-US" altLang="zh-CN" dirty="0"/>
              <a:t> </a:t>
            </a:r>
            <a:r>
              <a:rPr lang="en-US" altLang="zh-CN" dirty="0" err="1"/>
              <a:t>tiên</a:t>
            </a:r>
            <a:r>
              <a:rPr lang="en-US" altLang="zh-CN" dirty="0"/>
              <a:t> </a:t>
            </a:r>
            <a:r>
              <a:rPr lang="en-US" altLang="zh-CN" dirty="0" err="1"/>
              <a:t>của</a:t>
            </a:r>
            <a:r>
              <a:rPr lang="en-US" altLang="zh-CN" dirty="0"/>
              <a:t> s1 </a:t>
            </a:r>
            <a:r>
              <a:rPr lang="en-US" altLang="zh-CN" dirty="0" err="1"/>
              <a:t>và</a:t>
            </a:r>
            <a:r>
              <a:rPr lang="en-US" altLang="zh-CN" dirty="0"/>
              <a:t> s2, </a:t>
            </a:r>
            <a:r>
              <a:rPr lang="en-US" altLang="zh-CN" dirty="0" err="1"/>
              <a:t>giá</a:t>
            </a:r>
            <a:r>
              <a:rPr lang="en-US" altLang="zh-CN" dirty="0"/>
              <a:t> </a:t>
            </a:r>
            <a:r>
              <a:rPr lang="en-US" altLang="zh-CN" dirty="0" err="1"/>
              <a:t>trị</a:t>
            </a:r>
            <a:r>
              <a:rPr lang="en-US" altLang="zh-CN" dirty="0"/>
              <a:t> </a:t>
            </a:r>
            <a:r>
              <a:rPr lang="en-US" altLang="zh-CN" dirty="0" err="1"/>
              <a:t>trả</a:t>
            </a:r>
            <a:r>
              <a:rPr lang="en-US" altLang="zh-CN" dirty="0"/>
              <a:t> </a:t>
            </a:r>
            <a:r>
              <a:rPr lang="en-US" altLang="zh-CN" dirty="0" err="1"/>
              <a:t>về</a:t>
            </a:r>
            <a:r>
              <a:rPr lang="en-US" altLang="zh-CN" dirty="0"/>
              <a:t> </a:t>
            </a:r>
            <a:r>
              <a:rPr lang="en-US" altLang="zh-CN" dirty="0" err="1"/>
              <a:t>tương</a:t>
            </a:r>
            <a:r>
              <a:rPr lang="en-US" altLang="zh-CN" dirty="0"/>
              <a:t> </a:t>
            </a:r>
            <a:r>
              <a:rPr lang="en-US" altLang="zh-CN" dirty="0" err="1"/>
              <a:t>tự</a:t>
            </a:r>
            <a:r>
              <a:rPr lang="en-US" altLang="zh-CN" dirty="0"/>
              <a:t> </a:t>
            </a:r>
            <a:r>
              <a:rPr lang="en-US" altLang="zh-CN" dirty="0" err="1"/>
              <a:t>hàm</a:t>
            </a:r>
            <a:r>
              <a:rPr lang="en-US" altLang="zh-CN" dirty="0"/>
              <a:t> </a:t>
            </a:r>
            <a:r>
              <a:rPr lang="en-US" altLang="zh-CN" b="1" i="1" dirty="0" err="1"/>
              <a:t>strcmp</a:t>
            </a:r>
            <a:r>
              <a:rPr lang="en-US" altLang="zh-CN" b="1" i="1" dirty="0"/>
              <a:t>()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altLang="zh-CN" dirty="0"/>
              <a:t>	</a:t>
            </a:r>
            <a:r>
              <a:rPr lang="en-US" altLang="zh-CN" b="1" dirty="0" err="1">
                <a:solidFill>
                  <a:srgbClr val="002060"/>
                </a:solidFill>
              </a:rPr>
              <a:t>int</a:t>
            </a:r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err="1">
                <a:solidFill>
                  <a:srgbClr val="002060"/>
                </a:solidFill>
              </a:rPr>
              <a:t>strncmp</a:t>
            </a:r>
            <a:r>
              <a:rPr lang="en-US" altLang="zh-CN" b="1" dirty="0">
                <a:solidFill>
                  <a:srgbClr val="002060"/>
                </a:solidFill>
              </a:rPr>
              <a:t>(char *s1,char *s2, </a:t>
            </a:r>
            <a:r>
              <a:rPr lang="en-US" altLang="zh-CN" b="1" dirty="0" err="1">
                <a:solidFill>
                  <a:srgbClr val="002060"/>
                </a:solidFill>
              </a:rPr>
              <a:t>int</a:t>
            </a:r>
            <a:r>
              <a:rPr lang="en-US" altLang="zh-CN" b="1" dirty="0">
                <a:solidFill>
                  <a:srgbClr val="002060"/>
                </a:solidFill>
              </a:rPr>
              <a:t> n);</a:t>
            </a:r>
          </a:p>
          <a:p>
            <a:pPr>
              <a:lnSpc>
                <a:spcPct val="100000"/>
              </a:lnSpc>
            </a:pP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  <a:endParaRPr lang="en-US" dirty="0"/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</a:t>
            </a:r>
            <a:r>
              <a:rPr lang="en-US" b="1" i="1" dirty="0" err="1"/>
              <a:t>Giong</a:t>
            </a:r>
            <a:r>
              <a:rPr lang="en-US" b="1" i="1" dirty="0"/>
              <a:t> </a:t>
            </a:r>
            <a:r>
              <a:rPr lang="en-US" b="1" i="1" dirty="0" err="1"/>
              <a:t>nhau</a:t>
            </a:r>
            <a:endParaRPr lang="en-US" altLang="zh-CN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14400" y="3352800"/>
            <a:ext cx="5194051" cy="24929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"abcd"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s2[]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"abef"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(strncmp(s1, s2,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)==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"Giong nhau"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"Khac nhau"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39429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4805363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dirty="0"/>
              <a:t>So </a:t>
            </a:r>
            <a:r>
              <a:rPr lang="en-US" altLang="zh-CN" dirty="0" err="1"/>
              <a:t>sánh</a:t>
            </a:r>
            <a:r>
              <a:rPr lang="en-US" altLang="zh-CN" dirty="0"/>
              <a:t> </a:t>
            </a:r>
            <a:r>
              <a:rPr lang="en-US" altLang="zh-CN" dirty="0" err="1"/>
              <a:t>chuỗi</a:t>
            </a:r>
            <a:r>
              <a:rPr lang="en-US" altLang="zh-CN" dirty="0"/>
              <a:t> s1 </a:t>
            </a:r>
            <a:r>
              <a:rPr lang="en-US" altLang="zh-CN" dirty="0" err="1"/>
              <a:t>và</a:t>
            </a:r>
            <a:r>
              <a:rPr lang="en-US" altLang="zh-CN" dirty="0"/>
              <a:t> s2 </a:t>
            </a:r>
            <a:r>
              <a:rPr lang="en-US" altLang="zh-CN" dirty="0" err="1"/>
              <a:t>nhưng</a:t>
            </a:r>
            <a:r>
              <a:rPr lang="en-US" altLang="zh-CN" dirty="0"/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không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phân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biệt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hoa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thường</a:t>
            </a:r>
            <a:r>
              <a:rPr lang="en-US" altLang="zh-CN" dirty="0"/>
              <a:t>, </a:t>
            </a:r>
            <a:r>
              <a:rPr lang="en-US" altLang="zh-CN" dirty="0" err="1"/>
              <a:t>giá</a:t>
            </a:r>
            <a:r>
              <a:rPr lang="en-US" altLang="zh-CN" dirty="0"/>
              <a:t> </a:t>
            </a:r>
            <a:r>
              <a:rPr lang="en-US" altLang="zh-CN" dirty="0" err="1"/>
              <a:t>trị</a:t>
            </a:r>
            <a:r>
              <a:rPr lang="en-US" altLang="zh-CN" dirty="0"/>
              <a:t> </a:t>
            </a:r>
            <a:r>
              <a:rPr lang="en-US" altLang="zh-CN" dirty="0" err="1"/>
              <a:t>trả</a:t>
            </a:r>
            <a:r>
              <a:rPr lang="en-US" altLang="zh-CN" dirty="0"/>
              <a:t> </a:t>
            </a:r>
            <a:r>
              <a:rPr lang="en-US" altLang="zh-CN" dirty="0" err="1"/>
              <a:t>về</a:t>
            </a:r>
            <a:r>
              <a:rPr lang="en-US" altLang="zh-CN" dirty="0"/>
              <a:t> </a:t>
            </a:r>
            <a:r>
              <a:rPr lang="en-US" altLang="zh-CN" dirty="0" err="1"/>
              <a:t>tương</a:t>
            </a:r>
            <a:r>
              <a:rPr lang="en-US" altLang="zh-CN" dirty="0"/>
              <a:t> </a:t>
            </a:r>
            <a:r>
              <a:rPr lang="en-US" altLang="zh-CN" dirty="0" err="1"/>
              <a:t>tự</a:t>
            </a:r>
            <a:r>
              <a:rPr lang="en-US" altLang="zh-CN" dirty="0"/>
              <a:t> </a:t>
            </a:r>
            <a:r>
              <a:rPr lang="en-US" altLang="zh-CN" dirty="0" err="1"/>
              <a:t>hàm</a:t>
            </a:r>
            <a:r>
              <a:rPr lang="en-US" altLang="zh-CN" dirty="0"/>
              <a:t> </a:t>
            </a:r>
            <a:r>
              <a:rPr lang="en-US" altLang="zh-CN" b="1" i="1" dirty="0" err="1"/>
              <a:t>strcmp</a:t>
            </a:r>
            <a:r>
              <a:rPr lang="en-US" altLang="zh-CN" b="1" i="1" dirty="0"/>
              <a:t>()</a:t>
            </a:r>
          </a:p>
          <a:p>
            <a:pPr algn="ctr">
              <a:lnSpc>
                <a:spcPct val="100000"/>
              </a:lnSpc>
              <a:buNone/>
            </a:pPr>
            <a:r>
              <a:rPr lang="en-US" altLang="zh-CN" dirty="0"/>
              <a:t>	</a:t>
            </a:r>
            <a:r>
              <a:rPr lang="en-US" altLang="zh-CN" b="1" dirty="0" err="1">
                <a:solidFill>
                  <a:srgbClr val="002060"/>
                </a:solidFill>
              </a:rPr>
              <a:t>int</a:t>
            </a:r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err="1">
                <a:solidFill>
                  <a:srgbClr val="002060"/>
                </a:solidFill>
              </a:rPr>
              <a:t>stricmp</a:t>
            </a:r>
            <a:r>
              <a:rPr lang="en-US" altLang="zh-CN" b="1" dirty="0">
                <a:solidFill>
                  <a:srgbClr val="002060"/>
                </a:solidFill>
              </a:rPr>
              <a:t>(char *s1, char *s2);</a:t>
            </a:r>
          </a:p>
          <a:p>
            <a:pPr>
              <a:lnSpc>
                <a:spcPct val="100000"/>
              </a:lnSpc>
            </a:pP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  <a:endParaRPr lang="en-US" dirty="0"/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</a:t>
            </a:r>
            <a:r>
              <a:rPr lang="en-US" b="1" i="1" dirty="0" err="1"/>
              <a:t>Giong</a:t>
            </a:r>
            <a:r>
              <a:rPr lang="en-US" b="1" i="1" dirty="0"/>
              <a:t> </a:t>
            </a:r>
            <a:r>
              <a:rPr lang="en-US" b="1" i="1" dirty="0" err="1"/>
              <a:t>nhau</a:t>
            </a:r>
            <a:endParaRPr lang="en-US" altLang="zh-CN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01949" y="3298210"/>
            <a:ext cx="5194051" cy="24929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abcd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s2[] =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abCD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stricmp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(s1, s2)==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Giong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nhau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Khac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nhau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32309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8210550" cy="48053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/>
              <a:t>So </a:t>
            </a:r>
            <a:r>
              <a:rPr lang="en-US" altLang="zh-CN" dirty="0" err="1"/>
              <a:t>sánh</a:t>
            </a:r>
            <a:r>
              <a:rPr lang="en-US" altLang="zh-CN" dirty="0"/>
              <a:t> </a:t>
            </a:r>
            <a:r>
              <a:rPr lang="en-US" altLang="zh-CN" b="1" i="1" dirty="0"/>
              <a:t>n</a:t>
            </a:r>
            <a:r>
              <a:rPr lang="en-US" altLang="zh-CN" dirty="0"/>
              <a:t> </a:t>
            </a:r>
            <a:r>
              <a:rPr lang="en-US" altLang="zh-CN" dirty="0" err="1"/>
              <a:t>ký</a:t>
            </a:r>
            <a:r>
              <a:rPr lang="en-US" altLang="zh-CN" dirty="0"/>
              <a:t> </a:t>
            </a:r>
            <a:r>
              <a:rPr lang="en-US" altLang="zh-CN" dirty="0" err="1"/>
              <a:t>tự</a:t>
            </a:r>
            <a:r>
              <a:rPr lang="en-US" altLang="zh-CN" dirty="0"/>
              <a:t> </a:t>
            </a:r>
            <a:r>
              <a:rPr lang="en-US" altLang="zh-CN" dirty="0" err="1"/>
              <a:t>đầu</a:t>
            </a:r>
            <a:r>
              <a:rPr lang="en-US" altLang="zh-CN" dirty="0"/>
              <a:t> </a:t>
            </a:r>
            <a:r>
              <a:rPr lang="en-US" altLang="zh-CN" dirty="0" err="1"/>
              <a:t>tiên</a:t>
            </a:r>
            <a:r>
              <a:rPr lang="en-US" altLang="zh-CN" dirty="0"/>
              <a:t> </a:t>
            </a:r>
            <a:r>
              <a:rPr lang="en-US" altLang="zh-CN" dirty="0" err="1"/>
              <a:t>của</a:t>
            </a:r>
            <a:r>
              <a:rPr lang="en-US" altLang="zh-CN" dirty="0"/>
              <a:t> s1 </a:t>
            </a:r>
            <a:r>
              <a:rPr lang="en-US" altLang="zh-CN" dirty="0" err="1"/>
              <a:t>và</a:t>
            </a:r>
            <a:r>
              <a:rPr lang="en-US" altLang="zh-CN" dirty="0"/>
              <a:t> s2, </a:t>
            </a:r>
            <a:r>
              <a:rPr lang="en-US" altLang="zh-CN" dirty="0" err="1">
                <a:solidFill>
                  <a:srgbClr val="C00000"/>
                </a:solidFill>
              </a:rPr>
              <a:t>không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phân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biệt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hoa</a:t>
            </a:r>
            <a:r>
              <a:rPr lang="en-US" altLang="zh-CN" dirty="0">
                <a:solidFill>
                  <a:srgbClr val="C00000"/>
                </a:solidFill>
              </a:rPr>
              <a:t> </a:t>
            </a:r>
            <a:r>
              <a:rPr lang="en-US" altLang="zh-CN" dirty="0" err="1">
                <a:solidFill>
                  <a:srgbClr val="C00000"/>
                </a:solidFill>
              </a:rPr>
              <a:t>thường</a:t>
            </a:r>
            <a:r>
              <a:rPr lang="en-US" altLang="zh-CN" dirty="0"/>
              <a:t>, </a:t>
            </a:r>
            <a:r>
              <a:rPr lang="en-US" altLang="zh-CN" dirty="0" err="1"/>
              <a:t>giá</a:t>
            </a:r>
            <a:r>
              <a:rPr lang="en-US" altLang="zh-CN" dirty="0"/>
              <a:t> </a:t>
            </a:r>
            <a:r>
              <a:rPr lang="en-US" altLang="zh-CN" dirty="0" err="1"/>
              <a:t>trị</a:t>
            </a:r>
            <a:r>
              <a:rPr lang="en-US" altLang="zh-CN" dirty="0"/>
              <a:t> </a:t>
            </a:r>
            <a:r>
              <a:rPr lang="en-US" altLang="zh-CN" dirty="0" err="1"/>
              <a:t>trả</a:t>
            </a:r>
            <a:r>
              <a:rPr lang="en-US" altLang="zh-CN" dirty="0"/>
              <a:t> </a:t>
            </a:r>
            <a:r>
              <a:rPr lang="en-US" altLang="zh-CN" dirty="0" err="1"/>
              <a:t>về</a:t>
            </a:r>
            <a:r>
              <a:rPr lang="en-US" altLang="zh-CN" dirty="0"/>
              <a:t> </a:t>
            </a:r>
            <a:r>
              <a:rPr lang="en-US" altLang="zh-CN" dirty="0" err="1"/>
              <a:t>tương</a:t>
            </a:r>
            <a:r>
              <a:rPr lang="en-US" altLang="zh-CN" dirty="0"/>
              <a:t> </a:t>
            </a:r>
            <a:r>
              <a:rPr lang="en-US" altLang="zh-CN" dirty="0" err="1"/>
              <a:t>tự</a:t>
            </a:r>
            <a:r>
              <a:rPr lang="en-US" altLang="zh-CN" dirty="0"/>
              <a:t> </a:t>
            </a:r>
            <a:r>
              <a:rPr lang="en-US" altLang="zh-CN" dirty="0" err="1"/>
              <a:t>hàm</a:t>
            </a:r>
            <a:r>
              <a:rPr lang="en-US" altLang="zh-CN" dirty="0"/>
              <a:t> </a:t>
            </a:r>
            <a:r>
              <a:rPr lang="en-US" altLang="zh-CN" i="1" dirty="0" err="1">
                <a:solidFill>
                  <a:srgbClr val="C00000"/>
                </a:solidFill>
              </a:rPr>
              <a:t>strcmp</a:t>
            </a:r>
            <a:r>
              <a:rPr lang="en-US" altLang="zh-CN" i="1" dirty="0">
                <a:solidFill>
                  <a:srgbClr val="C00000"/>
                </a:solidFill>
              </a:rPr>
              <a:t>()</a:t>
            </a:r>
          </a:p>
          <a:p>
            <a:pPr algn="ctr">
              <a:lnSpc>
                <a:spcPct val="100000"/>
              </a:lnSpc>
              <a:buNone/>
            </a:pPr>
            <a:r>
              <a:rPr lang="en-US" altLang="zh-CN" dirty="0"/>
              <a:t>	</a:t>
            </a:r>
            <a:r>
              <a:rPr lang="en-US" altLang="zh-CN" b="1" dirty="0" err="1">
                <a:solidFill>
                  <a:srgbClr val="002060"/>
                </a:solidFill>
              </a:rPr>
              <a:t>int</a:t>
            </a:r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err="1">
                <a:solidFill>
                  <a:srgbClr val="002060"/>
                </a:solidFill>
              </a:rPr>
              <a:t>strnicmp</a:t>
            </a:r>
            <a:r>
              <a:rPr lang="en-US" altLang="zh-CN" b="1" dirty="0">
                <a:solidFill>
                  <a:srgbClr val="002060"/>
                </a:solidFill>
              </a:rPr>
              <a:t>(char *s1, char *s2, </a:t>
            </a:r>
            <a:r>
              <a:rPr lang="en-US" altLang="zh-CN" b="1" dirty="0" err="1">
                <a:solidFill>
                  <a:srgbClr val="002060"/>
                </a:solidFill>
              </a:rPr>
              <a:t>int</a:t>
            </a:r>
            <a:r>
              <a:rPr lang="en-US" altLang="zh-CN" b="1" dirty="0">
                <a:solidFill>
                  <a:srgbClr val="002060"/>
                </a:solidFill>
              </a:rPr>
              <a:t> n); </a:t>
            </a: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lnSpc>
                <a:spcPct val="100000"/>
              </a:lnSpc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</a:t>
            </a:r>
            <a:r>
              <a:rPr lang="en-US" b="1" i="1" dirty="0" err="1"/>
              <a:t>Giong</a:t>
            </a:r>
            <a:r>
              <a:rPr lang="en-US" b="1" i="1" dirty="0"/>
              <a:t> </a:t>
            </a:r>
            <a:r>
              <a:rPr lang="en-US" b="1" i="1" dirty="0" err="1"/>
              <a:t>nhau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8200" y="3200400"/>
            <a:ext cx="5394425" cy="24929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"aBcd"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s2[]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"Abef"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(strnicmp(s1, s2,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)==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"Giong nhau"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"Khac nhau"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9567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Tìm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sự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xuất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hiện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đầu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tiên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ky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chuỗi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s. </a:t>
            </a:r>
          </a:p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altLang="zh-CN" b="1" dirty="0">
                <a:solidFill>
                  <a:srgbClr val="002060"/>
                </a:solidFill>
              </a:rPr>
              <a:t>char *</a:t>
            </a:r>
            <a:r>
              <a:rPr lang="en-US" altLang="zh-CN" b="1" dirty="0" err="1">
                <a:solidFill>
                  <a:srgbClr val="002060"/>
                </a:solidFill>
              </a:rPr>
              <a:t>strchr</a:t>
            </a:r>
            <a:r>
              <a:rPr lang="en-US" altLang="zh-CN" b="1" dirty="0">
                <a:solidFill>
                  <a:srgbClr val="002060"/>
                </a:solidFill>
              </a:rPr>
              <a:t>(char *s, char c); 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Trả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vê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̀:</a:t>
            </a:r>
          </a:p>
          <a:p>
            <a:pPr marL="822960" lvl="2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NULL: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nếu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không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có</a:t>
            </a:r>
          </a:p>
          <a:p>
            <a:pPr marL="822960" lvl="2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đến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ký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tự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hiện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s: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nếu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tìm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thấy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30399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4926967"/>
          </a:xfrm>
        </p:spPr>
        <p:txBody>
          <a:bodyPr>
            <a:normAutofit/>
          </a:bodyPr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  <a:endParaRPr lang="en-US" dirty="0"/>
          </a:p>
          <a:p>
            <a:pPr marL="342900" lvl="1" indent="0">
              <a:buNone/>
            </a:pPr>
            <a:endParaRPr lang="fr-FR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fr-FR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fr-FR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fr-FR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fr-FR" b="1" dirty="0"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 err="1"/>
              <a:t>Kết</a:t>
            </a:r>
            <a:r>
              <a:rPr lang="fr-FR" b="1" dirty="0"/>
              <a:t> quả: </a:t>
            </a:r>
            <a:r>
              <a:rPr lang="fr-FR" b="1" i="1" dirty="0"/>
              <a:t>m </a:t>
            </a:r>
            <a:r>
              <a:rPr lang="fr-FR" b="1" i="1" dirty="0" err="1"/>
              <a:t>xuat</a:t>
            </a:r>
            <a:r>
              <a:rPr lang="fr-FR" b="1" i="1" dirty="0"/>
              <a:t> </a:t>
            </a:r>
            <a:r>
              <a:rPr lang="fr-FR" b="1" i="1" dirty="0" err="1"/>
              <a:t>hien</a:t>
            </a:r>
            <a:r>
              <a:rPr lang="fr-FR" b="1" i="1" dirty="0"/>
              <a:t> tai vi tri 8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3500" y="2286000"/>
            <a:ext cx="8850500" cy="28007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s[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c =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'm'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strcpy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(s,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"Vi du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tim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ky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strchr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(s, c);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%c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hien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tai vi tri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c,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-s);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Khong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tim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thay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80982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con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4926967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dirty="0" err="1"/>
              <a:t>Tìm</a:t>
            </a:r>
            <a:r>
              <a:rPr lang="en-US" altLang="zh-CN" dirty="0"/>
              <a:t> </a:t>
            </a:r>
            <a:r>
              <a:rPr lang="en-US" altLang="zh-CN" dirty="0" err="1"/>
              <a:t>sư</a:t>
            </a:r>
            <a:r>
              <a:rPr lang="en-US" altLang="zh-CN" dirty="0"/>
              <a:t>̣ </a:t>
            </a:r>
            <a:r>
              <a:rPr lang="en-US" altLang="zh-CN" dirty="0" err="1"/>
              <a:t>xuất</a:t>
            </a:r>
            <a:r>
              <a:rPr lang="en-US" altLang="zh-CN" dirty="0"/>
              <a:t> </a:t>
            </a:r>
            <a:r>
              <a:rPr lang="en-US" altLang="zh-CN" dirty="0" err="1"/>
              <a:t>hiện</a:t>
            </a:r>
            <a:r>
              <a:rPr lang="en-US" altLang="zh-CN" dirty="0"/>
              <a:t> </a:t>
            </a:r>
            <a:r>
              <a:rPr lang="en-US" altLang="zh-CN" dirty="0" err="1"/>
              <a:t>đầu</a:t>
            </a:r>
            <a:r>
              <a:rPr lang="en-US" altLang="zh-CN" dirty="0"/>
              <a:t> </a:t>
            </a:r>
            <a:r>
              <a:rPr lang="en-US" altLang="zh-CN" dirty="0" err="1"/>
              <a:t>tiên</a:t>
            </a:r>
            <a:r>
              <a:rPr lang="en-US" altLang="zh-CN" dirty="0"/>
              <a:t> </a:t>
            </a:r>
            <a:r>
              <a:rPr lang="en-US" altLang="zh-CN" dirty="0" err="1"/>
              <a:t>của</a:t>
            </a:r>
            <a:r>
              <a:rPr lang="en-US" altLang="zh-CN" dirty="0"/>
              <a:t> </a:t>
            </a:r>
            <a:r>
              <a:rPr lang="en-US" altLang="zh-CN" dirty="0" err="1"/>
              <a:t>chuỗi</a:t>
            </a:r>
            <a:r>
              <a:rPr lang="en-US" altLang="zh-CN" dirty="0"/>
              <a:t> s2 </a:t>
            </a:r>
            <a:r>
              <a:rPr lang="en-US" altLang="zh-CN" dirty="0" err="1"/>
              <a:t>trong</a:t>
            </a:r>
            <a:r>
              <a:rPr lang="en-US" altLang="zh-CN" dirty="0"/>
              <a:t> </a:t>
            </a:r>
            <a:r>
              <a:rPr lang="en-US" altLang="zh-CN" dirty="0" err="1"/>
              <a:t>chuỗi</a:t>
            </a:r>
            <a:r>
              <a:rPr lang="en-US" altLang="zh-CN" dirty="0"/>
              <a:t> s1. </a:t>
            </a:r>
          </a:p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/>
              <a:t>	</a:t>
            </a:r>
            <a:r>
              <a:rPr lang="en-US" altLang="zh-CN" b="1" dirty="0">
                <a:solidFill>
                  <a:srgbClr val="002060"/>
                </a:solidFill>
              </a:rPr>
              <a:t>char *</a:t>
            </a:r>
            <a:r>
              <a:rPr lang="en-US" altLang="zh-CN" b="1" dirty="0" err="1">
                <a:solidFill>
                  <a:srgbClr val="002060"/>
                </a:solidFill>
              </a:rPr>
              <a:t>strstr</a:t>
            </a:r>
            <a:r>
              <a:rPr lang="en-US" altLang="zh-CN" b="1" dirty="0">
                <a:solidFill>
                  <a:srgbClr val="002060"/>
                </a:solidFill>
              </a:rPr>
              <a:t>(char *s1, char *s2); </a:t>
            </a:r>
            <a:endParaRPr lang="en-US" b="1" dirty="0">
              <a:solidFill>
                <a:srgbClr val="002060"/>
              </a:solidFill>
            </a:endParaRPr>
          </a:p>
          <a:p>
            <a:pPr marL="34290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dirty="0" err="1"/>
              <a:t>Tra</a:t>
            </a:r>
            <a:r>
              <a:rPr lang="en-US" altLang="zh-CN" dirty="0"/>
              <a:t>̉ </a:t>
            </a:r>
            <a:r>
              <a:rPr lang="en-US" altLang="zh-CN" dirty="0" err="1"/>
              <a:t>vê</a:t>
            </a:r>
            <a:r>
              <a:rPr lang="en-US" altLang="zh-CN" dirty="0"/>
              <a:t>̀:</a:t>
            </a:r>
          </a:p>
          <a:p>
            <a:pPr marL="822960" lvl="2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/>
              <a:t>NULL: </a:t>
            </a:r>
            <a:r>
              <a:rPr lang="en-US" altLang="zh-CN" dirty="0" err="1"/>
              <a:t>nếu</a:t>
            </a:r>
            <a:r>
              <a:rPr lang="en-US" altLang="zh-CN" dirty="0"/>
              <a:t> </a:t>
            </a:r>
            <a:r>
              <a:rPr lang="en-US" altLang="zh-CN" dirty="0" err="1"/>
              <a:t>không</a:t>
            </a:r>
            <a:r>
              <a:rPr lang="en-US" altLang="zh-CN" dirty="0"/>
              <a:t> có</a:t>
            </a:r>
          </a:p>
          <a:p>
            <a:pPr marL="822960" lvl="2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 err="1"/>
              <a:t>Ngược</a:t>
            </a:r>
            <a:r>
              <a:rPr lang="en-US" altLang="zh-CN" dirty="0"/>
              <a:t> </a:t>
            </a:r>
            <a:r>
              <a:rPr lang="en-US" altLang="zh-CN" dirty="0" err="1"/>
              <a:t>lại</a:t>
            </a:r>
            <a:r>
              <a:rPr lang="en-US" altLang="zh-CN" dirty="0"/>
              <a:t>: Con </a:t>
            </a:r>
            <a:r>
              <a:rPr lang="en-US" altLang="zh-CN" dirty="0" err="1"/>
              <a:t>trỏ</a:t>
            </a:r>
            <a:r>
              <a:rPr lang="en-US" altLang="zh-CN" dirty="0"/>
              <a:t> </a:t>
            </a:r>
            <a:r>
              <a:rPr lang="en-US" altLang="zh-CN" dirty="0" err="1"/>
              <a:t>vào</a:t>
            </a:r>
            <a:r>
              <a:rPr lang="en-US" altLang="zh-CN" dirty="0"/>
              <a:t> </a:t>
            </a:r>
            <a:r>
              <a:rPr lang="en-US" altLang="zh-CN" dirty="0" err="1"/>
              <a:t>chuỗi</a:t>
            </a:r>
            <a:r>
              <a:rPr lang="en-US" altLang="zh-CN" dirty="0"/>
              <a:t> s2 </a:t>
            </a:r>
            <a:r>
              <a:rPr lang="en-US" altLang="zh-CN" dirty="0" err="1"/>
              <a:t>xuất</a:t>
            </a:r>
            <a:r>
              <a:rPr lang="en-US" altLang="zh-CN" dirty="0"/>
              <a:t> </a:t>
            </a:r>
            <a:r>
              <a:rPr lang="en-US" altLang="zh-CN" dirty="0" err="1"/>
              <a:t>hiện</a:t>
            </a:r>
            <a:r>
              <a:rPr lang="en-US" altLang="zh-CN" dirty="0"/>
              <a:t> </a:t>
            </a:r>
            <a:r>
              <a:rPr lang="en-US" altLang="zh-CN" dirty="0" err="1"/>
              <a:t>trong</a:t>
            </a:r>
            <a:r>
              <a:rPr lang="en-US" altLang="zh-CN" dirty="0"/>
              <a:t> s1</a:t>
            </a:r>
          </a:p>
          <a:p>
            <a:pPr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7102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con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4926967"/>
          </a:xfrm>
        </p:spPr>
        <p:txBody>
          <a:bodyPr>
            <a:normAutofit/>
          </a:bodyPr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  <a:endParaRPr lang="en-US" dirty="0"/>
          </a:p>
          <a:p>
            <a:pPr marL="215900" lvl="1" indent="0">
              <a:buNone/>
            </a:pPr>
            <a:endParaRPr lang="en-US" dirty="0"/>
          </a:p>
          <a:p>
            <a:pPr marL="215900" lvl="1" indent="0">
              <a:buNone/>
            </a:pPr>
            <a:endParaRPr lang="en-US" dirty="0"/>
          </a:p>
          <a:p>
            <a:pPr marL="215900" lvl="1" indent="0">
              <a:buNone/>
            </a:pPr>
            <a:endParaRPr lang="en-US" dirty="0"/>
          </a:p>
          <a:p>
            <a:pPr marL="215900" lvl="1" indent="0">
              <a:buNone/>
            </a:pPr>
            <a:endParaRPr lang="en-US" dirty="0"/>
          </a:p>
          <a:p>
            <a:pPr marL="215900" lvl="1" indent="0">
              <a:buNone/>
            </a:pPr>
            <a:endParaRPr lang="en-US" dirty="0"/>
          </a:p>
          <a:p>
            <a:pPr marL="215900" lvl="1" indent="0">
              <a:buNone/>
            </a:pP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 err="1"/>
              <a:t>Kết</a:t>
            </a:r>
            <a:r>
              <a:rPr lang="fr-FR" b="1" dirty="0"/>
              <a:t> quả: </a:t>
            </a:r>
            <a:r>
              <a:rPr lang="fr-FR" b="1" i="1" dirty="0"/>
              <a:t>Vi tri </a:t>
            </a:r>
            <a:r>
              <a:rPr lang="fr-FR" b="1" i="1" dirty="0" err="1"/>
              <a:t>xuat</a:t>
            </a:r>
            <a:r>
              <a:rPr lang="fr-FR" b="1" i="1" dirty="0"/>
              <a:t> </a:t>
            </a:r>
            <a:r>
              <a:rPr lang="fr-FR" b="1" i="1" dirty="0" err="1"/>
              <a:t>hien</a:t>
            </a:r>
            <a:r>
              <a:rPr lang="fr-FR" b="1" i="1" dirty="0"/>
              <a:t> </a:t>
            </a:r>
            <a:r>
              <a:rPr lang="fr-FR" b="1" i="1" dirty="0" err="1"/>
              <a:t>cua</a:t>
            </a:r>
            <a:r>
              <a:rPr lang="fr-FR" b="1" i="1" dirty="0"/>
              <a:t> s2: 13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87219" y="2414587"/>
            <a:ext cx="8680581" cy="2462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*s1 =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"Borland International"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*s2 =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"nation"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*ptr;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ptr = strstr(s1, s2);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(ptr!=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1F542E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NULL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"Vi tri xuat hien cua s2: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ptr-s1);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"Khong ton tai chuoi s2"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532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1754862"/>
            <a:ext cx="88392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#define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100</a:t>
            </a:r>
            <a:endParaRPr lang="en-US" sz="22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kich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thuoc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</a:t>
            </a:r>
            <a:r>
              <a:rPr lang="nn-NO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"*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phan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tu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tai vi tri 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2911023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altLang="zh-CN" b="1" dirty="0">
                <a:solidFill>
                  <a:srgbClr val="002060"/>
                </a:solidFill>
              </a:rPr>
              <a:t>char *</a:t>
            </a:r>
            <a:r>
              <a:rPr lang="en-US" altLang="zh-CN" b="1" dirty="0" err="1">
                <a:solidFill>
                  <a:srgbClr val="002060"/>
                </a:solidFill>
              </a:rPr>
              <a:t>strtok</a:t>
            </a:r>
            <a:r>
              <a:rPr lang="en-US" altLang="zh-CN" b="1" dirty="0">
                <a:solidFill>
                  <a:srgbClr val="002060"/>
                </a:solidFill>
              </a:rPr>
              <a:t>(char *s1, char *s2);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1" indent="-34290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Nếu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s2 có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xuất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hiện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s1: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Tách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chuỗi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s1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thành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chuỗi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Chuỗi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đầu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là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những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ky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̣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đến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gặp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s2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đầu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tiên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chuỗi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là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những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ky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̣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còn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lại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s1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đã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s2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xuất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hiện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s1</a:t>
            </a:r>
          </a:p>
          <a:p>
            <a:pPr marL="342900" lvl="1" indent="-34290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Nếu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s2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không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xuất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hiện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s1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kết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quả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vẫn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là s1</a:t>
            </a:r>
          </a:p>
          <a:p>
            <a:pPr marL="365760" lvl="1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08570"/>
              </p:ext>
            </p:extLst>
          </p:nvPr>
        </p:nvGraphicFramePr>
        <p:xfrm>
          <a:off x="4724400" y="5367400"/>
          <a:ext cx="34290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Bitmap Image" r:id="rId3" imgW="1580952" imgH="628571" progId="Paint.Picture">
                  <p:embed/>
                </p:oleObj>
              </mc:Choice>
              <mc:Fallback>
                <p:oleObj name="Bitmap Image" r:id="rId3" imgW="1580952" imgH="628571" progId="Paint.Picture">
                  <p:embed/>
                  <p:pic>
                    <p:nvPicPr>
                      <p:cNvPr id="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5367400"/>
                        <a:ext cx="34290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787117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47800"/>
            <a:ext cx="7886700" cy="5003167"/>
          </a:xfrm>
        </p:spPr>
        <p:txBody>
          <a:bodyPr>
            <a:normAutofit/>
          </a:bodyPr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5830" y="2310348"/>
            <a:ext cx="7742825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input[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16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abc,d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*p;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 Lay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dau</a:t>
            </a:r>
            <a:b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 =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strtok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(input,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","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(p)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"S11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%s\n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p);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  <a:r>
              <a:rPr kumimoji="0" lang="en-US" altLang="en-US" sz="2400" b="0" i="1" u="none" strike="noStrike" cap="none" normalizeH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Lay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con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lai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tham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so 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dau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la NULL</a:t>
            </a:r>
            <a:b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 =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strtok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1F542E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NULL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(p)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"S12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p);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1200" y="838200"/>
            <a:ext cx="2895600" cy="1292662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15900" lvl="1" indent="0">
              <a:buNone/>
            </a:pPr>
            <a:r>
              <a:rPr lang="en-US" sz="2600" b="1" dirty="0">
                <a:sym typeface="Wingdings" panose="05000000000000000000" pitchFamily="2" charset="2"/>
              </a:rPr>
              <a:t> </a:t>
            </a:r>
            <a:r>
              <a:rPr lang="en-US" sz="2600" b="1" dirty="0" err="1"/>
              <a:t>Kết</a:t>
            </a:r>
            <a:r>
              <a:rPr lang="en-US" sz="2600" b="1" dirty="0"/>
              <a:t> quả: </a:t>
            </a:r>
            <a:endParaRPr lang="en-US" sz="2600" dirty="0"/>
          </a:p>
          <a:p>
            <a:pPr marL="215900" lvl="1" indent="0">
              <a:buNone/>
            </a:pPr>
            <a:r>
              <a:rPr lang="en-US" sz="2600" b="1" dirty="0"/>
              <a:t>	</a:t>
            </a:r>
            <a:r>
              <a:rPr lang="en-US" sz="2600" b="1" i="1" dirty="0"/>
              <a:t>S11 = </a:t>
            </a:r>
            <a:r>
              <a:rPr lang="en-US" sz="2600" b="1" i="1" dirty="0" err="1"/>
              <a:t>abc</a:t>
            </a:r>
            <a:endParaRPr lang="en-US" sz="2600" dirty="0"/>
          </a:p>
          <a:p>
            <a:pPr marL="215900" lvl="1" indent="0">
              <a:buNone/>
            </a:pPr>
            <a:r>
              <a:rPr lang="en-US" sz="2600" b="1" i="1" dirty="0"/>
              <a:t>	S12 = d</a:t>
            </a:r>
            <a:endParaRPr lang="en-US" altLang="zh-CN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73874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</a:t>
            </a:r>
            <a:r>
              <a:rPr lang="en-GB" dirty="0" err="1"/>
              <a:t>tách</a:t>
            </a:r>
            <a:r>
              <a:rPr lang="en-GB" dirty="0"/>
              <a:t> </a:t>
            </a:r>
            <a:r>
              <a:rPr lang="en-GB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đếm</a:t>
            </a:r>
            <a:r>
              <a:rPr lang="en-GB" dirty="0"/>
              <a:t> </a:t>
            </a:r>
            <a:r>
              <a:rPr lang="en-GB" dirty="0" err="1"/>
              <a:t>xem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dirty="0" err="1"/>
              <a:t>cho</a:t>
            </a:r>
            <a:r>
              <a:rPr lang="en-GB" dirty="0"/>
              <a:t> </a:t>
            </a:r>
            <a:r>
              <a:rPr lang="en-GB" dirty="0" err="1"/>
              <a:t>trước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bao</a:t>
            </a:r>
            <a:r>
              <a:rPr lang="en-GB" dirty="0"/>
              <a:t> </a:t>
            </a:r>
            <a:r>
              <a:rPr lang="en-GB" dirty="0" err="1"/>
              <a:t>nhiêu</a:t>
            </a:r>
            <a:r>
              <a:rPr lang="en-GB" dirty="0"/>
              <a:t> </a:t>
            </a:r>
            <a:r>
              <a:rPr lang="en-GB" dirty="0" err="1"/>
              <a:t>từ</a:t>
            </a:r>
            <a:r>
              <a:rPr lang="en-GB" dirty="0"/>
              <a:t> (</a:t>
            </a:r>
            <a:r>
              <a:rPr lang="en-GB" i="1" dirty="0" err="1"/>
              <a:t>các</a:t>
            </a:r>
            <a:r>
              <a:rPr lang="en-GB" i="1" dirty="0"/>
              <a:t> </a:t>
            </a:r>
            <a:r>
              <a:rPr lang="en-GB" i="1" dirty="0" err="1"/>
              <a:t>từ</a:t>
            </a:r>
            <a:r>
              <a:rPr lang="en-GB" i="1" dirty="0"/>
              <a:t> </a:t>
            </a:r>
            <a:r>
              <a:rPr lang="en-GB" i="1" dirty="0" err="1"/>
              <a:t>cách</a:t>
            </a:r>
            <a:r>
              <a:rPr lang="en-GB" i="1" dirty="0"/>
              <a:t> </a:t>
            </a:r>
            <a:r>
              <a:rPr lang="en-GB" i="1" dirty="0" err="1"/>
              <a:t>nhau</a:t>
            </a:r>
            <a:r>
              <a:rPr lang="en-GB" i="1" dirty="0"/>
              <a:t> </a:t>
            </a:r>
            <a:r>
              <a:rPr lang="en-GB" i="1" dirty="0" err="1"/>
              <a:t>bằng</a:t>
            </a:r>
            <a:r>
              <a:rPr lang="en-GB" i="1" dirty="0"/>
              <a:t> </a:t>
            </a:r>
            <a:r>
              <a:rPr lang="en-GB" i="1" dirty="0" err="1"/>
              <a:t>khoảng</a:t>
            </a:r>
            <a:r>
              <a:rPr lang="en-GB" i="1" dirty="0"/>
              <a:t> </a:t>
            </a:r>
            <a:r>
              <a:rPr lang="en-GB" i="1" dirty="0" err="1"/>
              <a:t>trắng</a:t>
            </a:r>
            <a:r>
              <a:rPr lang="en-GB" dirty="0"/>
              <a:t>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đảo</a:t>
            </a:r>
            <a:r>
              <a:rPr lang="en-GB" dirty="0"/>
              <a:t> </a:t>
            </a:r>
            <a:r>
              <a:rPr lang="en-GB" dirty="0" err="1"/>
              <a:t>ngược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từ</a:t>
            </a:r>
            <a:endParaRPr lang="en-GB" dirty="0"/>
          </a:p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tách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từ</a:t>
            </a:r>
            <a:r>
              <a:rPr lang="en-GB" dirty="0"/>
              <a:t> </a:t>
            </a:r>
            <a:r>
              <a:rPr lang="en-GB" dirty="0" err="1"/>
              <a:t>phân</a:t>
            </a:r>
            <a:r>
              <a:rPr lang="en-GB" dirty="0"/>
              <a:t> </a:t>
            </a:r>
            <a:r>
              <a:rPr lang="en-GB" dirty="0" err="1"/>
              <a:t>biệt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in </a:t>
            </a:r>
            <a:r>
              <a:rPr lang="en-GB" dirty="0" err="1"/>
              <a:t>ra</a:t>
            </a:r>
            <a:r>
              <a:rPr lang="en-GB" dirty="0"/>
              <a:t> </a:t>
            </a:r>
            <a:r>
              <a:rPr lang="en-GB" dirty="0" err="1"/>
              <a:t>màn</a:t>
            </a:r>
            <a:r>
              <a:rPr lang="en-GB" dirty="0"/>
              <a:t> </a:t>
            </a:r>
            <a:r>
              <a:rPr lang="en-GB" dirty="0" err="1"/>
              <a:t>hình</a:t>
            </a:r>
            <a:r>
              <a:rPr lang="en-GB" dirty="0"/>
              <a:t> (</a:t>
            </a:r>
            <a:r>
              <a:rPr lang="en-GB" i="1" dirty="0" err="1"/>
              <a:t>các</a:t>
            </a:r>
            <a:r>
              <a:rPr lang="en-GB" i="1" dirty="0"/>
              <a:t> </a:t>
            </a:r>
            <a:r>
              <a:rPr lang="en-GB" i="1" dirty="0" err="1"/>
              <a:t>từ</a:t>
            </a:r>
            <a:r>
              <a:rPr lang="en-GB" i="1" dirty="0"/>
              <a:t> </a:t>
            </a:r>
            <a:r>
              <a:rPr lang="en-GB" i="1" dirty="0" err="1"/>
              <a:t>các</a:t>
            </a:r>
            <a:r>
              <a:rPr lang="en-GB" i="1" dirty="0"/>
              <a:t> </a:t>
            </a:r>
            <a:r>
              <a:rPr lang="en-GB" i="1" dirty="0" err="1"/>
              <a:t>nhau</a:t>
            </a:r>
            <a:r>
              <a:rPr lang="en-GB" i="1" dirty="0"/>
              <a:t> </a:t>
            </a:r>
            <a:r>
              <a:rPr lang="en-GB" i="1" dirty="0" err="1"/>
              <a:t>bởi</a:t>
            </a:r>
            <a:r>
              <a:rPr lang="en-GB" i="1" dirty="0"/>
              <a:t> </a:t>
            </a:r>
            <a:r>
              <a:rPr lang="en-GB" i="1" dirty="0" err="1"/>
              <a:t>dấu</a:t>
            </a:r>
            <a:r>
              <a:rPr lang="en-GB" i="1" dirty="0"/>
              <a:t> </a:t>
            </a:r>
            <a:r>
              <a:rPr lang="en-GB" i="1" dirty="0" err="1"/>
              <a:t>chấm</a:t>
            </a:r>
            <a:r>
              <a:rPr lang="en-GB" i="1" dirty="0"/>
              <a:t> </a:t>
            </a:r>
            <a:r>
              <a:rPr lang="en-GB" i="1" dirty="0" err="1"/>
              <a:t>câu</a:t>
            </a:r>
            <a:r>
              <a:rPr lang="en-GB" i="1" dirty="0"/>
              <a:t> </a:t>
            </a:r>
            <a:r>
              <a:rPr lang="en-GB" i="1" dirty="0" err="1"/>
              <a:t>hoặc</a:t>
            </a:r>
            <a:r>
              <a:rPr lang="en-GB" i="1" dirty="0"/>
              <a:t> </a:t>
            </a:r>
            <a:r>
              <a:rPr lang="en-GB" i="1" dirty="0" err="1"/>
              <a:t>khoảng</a:t>
            </a:r>
            <a:r>
              <a:rPr lang="en-GB" i="1" dirty="0"/>
              <a:t> </a:t>
            </a:r>
            <a:r>
              <a:rPr lang="en-GB" i="1" dirty="0" err="1"/>
              <a:t>trắng</a:t>
            </a:r>
            <a:r>
              <a:rPr lang="en-GB" dirty="0"/>
              <a:t>) 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400" dirty="0" err="1"/>
              <a:t>Viết</a:t>
            </a:r>
            <a:r>
              <a:rPr lang="en-US" sz="2400" dirty="0"/>
              <a:t> </a:t>
            </a:r>
            <a:r>
              <a:rPr lang="en-US" sz="2400" dirty="0" err="1"/>
              <a:t>hàm</a:t>
            </a:r>
            <a:r>
              <a:rPr lang="en-US" sz="2400" dirty="0"/>
              <a:t> </a:t>
            </a:r>
            <a:r>
              <a:rPr lang="en-US" sz="2400" dirty="0" err="1"/>
              <a:t>kiểm</a:t>
            </a:r>
            <a:r>
              <a:rPr lang="en-US" sz="2400" dirty="0"/>
              <a:t> </a:t>
            </a:r>
            <a:r>
              <a:rPr lang="en-US" sz="2400" dirty="0" err="1"/>
              <a:t>tra</a:t>
            </a:r>
            <a:r>
              <a:rPr lang="en-US" sz="2400" dirty="0"/>
              <a:t> </a:t>
            </a: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chuỗi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tuần</a:t>
            </a:r>
            <a:r>
              <a:rPr lang="en-US" sz="2400" dirty="0"/>
              <a:t> </a:t>
            </a:r>
            <a:r>
              <a:rPr lang="en-US" sz="2400" dirty="0" err="1"/>
              <a:t>hoàn</a:t>
            </a:r>
            <a:r>
              <a:rPr lang="en-US" sz="2400" dirty="0"/>
              <a:t> hay </a:t>
            </a:r>
            <a:r>
              <a:rPr lang="en-US" sz="2400" dirty="0" err="1"/>
              <a:t>không</a:t>
            </a:r>
            <a:r>
              <a:rPr lang="en-US" sz="2400" dirty="0"/>
              <a:t>?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fr-FR" sz="2400" dirty="0" err="1"/>
              <a:t>Viết</a:t>
            </a:r>
            <a:r>
              <a:rPr lang="fr-FR" sz="2400" dirty="0"/>
              <a:t> </a:t>
            </a:r>
            <a:r>
              <a:rPr lang="fr-FR" sz="2400" dirty="0" err="1"/>
              <a:t>hàm</a:t>
            </a:r>
            <a:r>
              <a:rPr lang="fr-FR" sz="2400" dirty="0"/>
              <a:t> </a:t>
            </a:r>
            <a:r>
              <a:rPr lang="fr-FR" sz="2400" dirty="0" err="1"/>
              <a:t>đổi</a:t>
            </a:r>
            <a:r>
              <a:rPr lang="fr-FR" sz="2400" dirty="0"/>
              <a:t> </a:t>
            </a:r>
            <a:r>
              <a:rPr lang="fr-FR" sz="2400" dirty="0" err="1"/>
              <a:t>những</a:t>
            </a:r>
            <a:r>
              <a:rPr lang="fr-FR" sz="2400" dirty="0"/>
              <a:t> </a:t>
            </a:r>
            <a:r>
              <a:rPr lang="fr-FR" sz="2400" dirty="0" err="1"/>
              <a:t>ky</a:t>
            </a:r>
            <a:r>
              <a:rPr lang="fr-FR" sz="2400" dirty="0"/>
              <a:t>́ </a:t>
            </a:r>
            <a:r>
              <a:rPr lang="fr-FR" sz="2400" dirty="0" err="1"/>
              <a:t>tư</a:t>
            </a:r>
            <a:r>
              <a:rPr lang="fr-FR" sz="2400" dirty="0"/>
              <a:t>̣ </a:t>
            </a:r>
            <a:r>
              <a:rPr lang="fr-FR" sz="2400" dirty="0" err="1"/>
              <a:t>đầu</a:t>
            </a:r>
            <a:r>
              <a:rPr lang="fr-FR" sz="2400" dirty="0"/>
              <a:t> </a:t>
            </a:r>
            <a:r>
              <a:rPr lang="fr-FR" sz="2400" dirty="0" err="1"/>
              <a:t>tiên</a:t>
            </a:r>
            <a:r>
              <a:rPr lang="fr-FR" sz="2400" dirty="0"/>
              <a:t> </a:t>
            </a:r>
            <a:r>
              <a:rPr lang="fr-FR" sz="2400" dirty="0" err="1"/>
              <a:t>của</a:t>
            </a:r>
            <a:r>
              <a:rPr lang="fr-FR" sz="2400" dirty="0"/>
              <a:t> </a:t>
            </a:r>
            <a:r>
              <a:rPr lang="fr-FR" sz="2400" dirty="0" err="1"/>
              <a:t>mỗi</a:t>
            </a:r>
            <a:r>
              <a:rPr lang="fr-FR" sz="2400" dirty="0"/>
              <a:t> </a:t>
            </a:r>
            <a:r>
              <a:rPr lang="fr-FR" sz="2400" dirty="0" err="1"/>
              <a:t>tư</a:t>
            </a:r>
            <a:r>
              <a:rPr lang="fr-FR" sz="2400" dirty="0"/>
              <a:t>̀ </a:t>
            </a:r>
            <a:r>
              <a:rPr lang="fr-FR" sz="2400" dirty="0" err="1"/>
              <a:t>thành</a:t>
            </a:r>
            <a:r>
              <a:rPr lang="fr-FR" sz="2400" dirty="0"/>
              <a:t> </a:t>
            </a:r>
            <a:r>
              <a:rPr lang="fr-FR" sz="2400" dirty="0" err="1"/>
              <a:t>chư</a:t>
            </a:r>
            <a:r>
              <a:rPr lang="fr-FR" sz="2400" dirty="0"/>
              <a:t>̃ in HOA</a:t>
            </a:r>
          </a:p>
        </p:txBody>
      </p:sp>
    </p:spTree>
    <p:extLst>
      <p:ext uri="{BB962C8B-B14F-4D97-AF65-F5344CB8AC3E}">
        <p14:creationId xmlns:p14="http://schemas.microsoft.com/office/powerpoint/2010/main" val="217690299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Đổi</a:t>
            </a:r>
            <a:r>
              <a:rPr lang="en-GB" dirty="0"/>
              <a:t> sang </a:t>
            </a:r>
            <a:r>
              <a:rPr lang="en-GB" dirty="0" err="1"/>
              <a:t>chữ</a:t>
            </a:r>
            <a:r>
              <a:rPr lang="en-GB" dirty="0"/>
              <a:t> in HOA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03167"/>
          </a:xfrm>
        </p:spPr>
        <p:txBody>
          <a:bodyPr>
            <a:normAutofit/>
          </a:bodyPr>
          <a:lstStyle/>
          <a:p>
            <a:r>
              <a:rPr lang="en-GB" dirty="0" err="1"/>
              <a:t>Đổi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b="1" i="1" dirty="0" err="1"/>
              <a:t>str</a:t>
            </a:r>
            <a:r>
              <a:rPr lang="en-GB" dirty="0"/>
              <a:t> </a:t>
            </a:r>
            <a:r>
              <a:rPr lang="en-GB" dirty="0" err="1"/>
              <a:t>thành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in HOA</a:t>
            </a:r>
          </a:p>
          <a:p>
            <a:pPr marL="0" lvl="0" indent="0" algn="ctr"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altLang="en-US" b="1" dirty="0">
                <a:solidFill>
                  <a:srgbClr val="002060"/>
                </a:solidFill>
              </a:rPr>
              <a:t>char* </a:t>
            </a:r>
            <a:r>
              <a:rPr lang="en-US" altLang="en-US" b="1" dirty="0" err="1">
                <a:solidFill>
                  <a:srgbClr val="002060"/>
                </a:solidFill>
              </a:rPr>
              <a:t>strupr</a:t>
            </a:r>
            <a:r>
              <a:rPr lang="en-US" altLang="en-US" b="1" dirty="0">
                <a:solidFill>
                  <a:srgbClr val="002060"/>
                </a:solidFill>
              </a:rPr>
              <a:t>(char *</a:t>
            </a:r>
            <a:r>
              <a:rPr lang="en-US" altLang="en-US" b="1" dirty="0" err="1">
                <a:solidFill>
                  <a:srgbClr val="002060"/>
                </a:solidFill>
              </a:rPr>
              <a:t>str</a:t>
            </a:r>
            <a:r>
              <a:rPr lang="en-US" altLang="en-US" b="1" dirty="0">
                <a:solidFill>
                  <a:srgbClr val="002060"/>
                </a:solidFill>
              </a:rPr>
              <a:t>); </a:t>
            </a:r>
          </a:p>
          <a:p>
            <a:pPr lvl="0"/>
            <a:r>
              <a:rPr lang="en-GB" altLang="en-US" dirty="0" err="1"/>
              <a:t>Ví</a:t>
            </a:r>
            <a:r>
              <a:rPr lang="en-GB" altLang="en-US" dirty="0"/>
              <a:t> </a:t>
            </a:r>
            <a:r>
              <a:rPr lang="en-GB" altLang="en-US" dirty="0" err="1"/>
              <a:t>dụ</a:t>
            </a:r>
            <a:r>
              <a:rPr lang="en-GB" altLang="en-US" dirty="0"/>
              <a:t>:</a:t>
            </a: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s2 = ABCD</a:t>
            </a:r>
            <a:endParaRPr lang="en-US" altLang="en-US" dirty="0"/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8200" y="3886200"/>
            <a:ext cx="4592924" cy="12926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"aBcd"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*s2 = strupr(s1);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"s2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s2);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086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Đổi</a:t>
            </a:r>
            <a:r>
              <a:rPr lang="en-GB" dirty="0"/>
              <a:t> sang </a:t>
            </a:r>
            <a:r>
              <a:rPr lang="en-GB" dirty="0" err="1"/>
              <a:t>chữ</a:t>
            </a:r>
            <a:r>
              <a:rPr lang="en-GB" dirty="0"/>
              <a:t> in </a:t>
            </a:r>
            <a:r>
              <a:rPr lang="en-GB" dirty="0" err="1"/>
              <a:t>thường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03167"/>
          </a:xfrm>
        </p:spPr>
        <p:txBody>
          <a:bodyPr>
            <a:normAutofit/>
          </a:bodyPr>
          <a:lstStyle/>
          <a:p>
            <a:r>
              <a:rPr lang="en-GB" dirty="0" err="1"/>
              <a:t>Đổi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b="1" i="1" dirty="0" err="1"/>
              <a:t>str</a:t>
            </a:r>
            <a:r>
              <a:rPr lang="en-GB" dirty="0"/>
              <a:t> </a:t>
            </a:r>
            <a:r>
              <a:rPr lang="en-GB" dirty="0" err="1"/>
              <a:t>thành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in </a:t>
            </a:r>
            <a:r>
              <a:rPr lang="en-GB" dirty="0" err="1"/>
              <a:t>thường</a:t>
            </a:r>
            <a:endParaRPr lang="en-GB" dirty="0"/>
          </a:p>
          <a:p>
            <a:pPr marL="0" lvl="0" indent="0" algn="ctr">
              <a:buNone/>
            </a:pPr>
            <a:r>
              <a:rPr lang="en-US" altLang="en-US" dirty="0">
                <a:solidFill>
                  <a:srgbClr val="000000"/>
                </a:solidFill>
              </a:rPr>
              <a:t>	</a:t>
            </a:r>
            <a:r>
              <a:rPr lang="en-US" altLang="en-US" b="1" dirty="0">
                <a:solidFill>
                  <a:srgbClr val="002060"/>
                </a:solidFill>
              </a:rPr>
              <a:t>char* </a:t>
            </a:r>
            <a:r>
              <a:rPr lang="en-US" altLang="en-US" b="1" dirty="0" err="1">
                <a:solidFill>
                  <a:srgbClr val="002060"/>
                </a:solidFill>
              </a:rPr>
              <a:t>strlwr</a:t>
            </a:r>
            <a:r>
              <a:rPr lang="en-US" altLang="en-US" b="1" dirty="0">
                <a:solidFill>
                  <a:srgbClr val="002060"/>
                </a:solidFill>
              </a:rPr>
              <a:t>(char *</a:t>
            </a:r>
            <a:r>
              <a:rPr lang="en-US" altLang="en-US" b="1" dirty="0" err="1">
                <a:solidFill>
                  <a:srgbClr val="002060"/>
                </a:solidFill>
              </a:rPr>
              <a:t>str</a:t>
            </a:r>
            <a:r>
              <a:rPr lang="en-US" altLang="en-US" b="1" dirty="0">
                <a:solidFill>
                  <a:srgbClr val="002060"/>
                </a:solidFill>
              </a:rPr>
              <a:t>); </a:t>
            </a:r>
          </a:p>
          <a:p>
            <a:pPr lvl="0"/>
            <a:r>
              <a:rPr lang="en-GB" altLang="en-US" dirty="0" err="1"/>
              <a:t>Ví</a:t>
            </a:r>
            <a:r>
              <a:rPr lang="en-GB" altLang="en-US" dirty="0"/>
              <a:t> </a:t>
            </a:r>
            <a:r>
              <a:rPr lang="en-GB" altLang="en-US" dirty="0" err="1"/>
              <a:t>dụ</a:t>
            </a:r>
            <a:r>
              <a:rPr lang="en-GB" altLang="en-US" dirty="0"/>
              <a:t>:</a:t>
            </a: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s2 = </a:t>
            </a:r>
            <a:r>
              <a:rPr lang="en-US" b="1" dirty="0" err="1"/>
              <a:t>abcd</a:t>
            </a:r>
            <a:endParaRPr lang="en-US" altLang="en-US" dirty="0"/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8200" y="3886200"/>
            <a:ext cx="4592924" cy="12926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"aBcd"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*s2 = strlwr(s1);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"s2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s2);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37113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62000" y="304800"/>
            <a:ext cx="7620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=0;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;i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a[</a:t>
            </a:r>
            <a:r>
              <a:rPr lang="en-US" sz="22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], n;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Cac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gia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tri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a:\n"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13936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/>
              <a:t>&lt;</a:t>
            </a:r>
            <a:r>
              <a:rPr lang="en-US" i="1" dirty="0" err="1"/>
              <a:t>time.h</a:t>
            </a:r>
            <a:r>
              <a:rPr lang="en-US" i="1" dirty="0"/>
              <a:t>&gt;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i="1" dirty="0"/>
              <a:t>&lt;</a:t>
            </a:r>
            <a:r>
              <a:rPr lang="en-US" i="1" dirty="0" err="1"/>
              <a:t>stdlib.h</a:t>
            </a:r>
            <a:r>
              <a:rPr lang="en-US" i="1" dirty="0"/>
              <a:t>&gt;</a:t>
            </a:r>
          </a:p>
          <a:p>
            <a:pPr algn="just"/>
            <a:r>
              <a:rPr lang="en-US" dirty="0"/>
              <a:t>Dùng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 err="1"/>
              <a:t>srand</a:t>
            </a:r>
            <a:r>
              <a:rPr lang="en-US" i="1" dirty="0"/>
              <a:t>()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/>
              <a:t>main()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: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khởi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endParaRPr lang="en-US" dirty="0"/>
          </a:p>
          <a:p>
            <a:pPr algn="just"/>
            <a:r>
              <a:rPr lang="en-US" dirty="0"/>
              <a:t>Dùng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/>
              <a:t>rand()%k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: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b="1" dirty="0"/>
              <a:t>0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b="1" dirty="0"/>
              <a:t>k-1</a:t>
            </a:r>
          </a:p>
        </p:txBody>
      </p:sp>
    </p:spTree>
    <p:extLst>
      <p:ext uri="{BB962C8B-B14F-4D97-AF65-F5344CB8AC3E}">
        <p14:creationId xmlns:p14="http://schemas.microsoft.com/office/powerpoint/2010/main" val="465512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1 </a:t>
            </a:r>
            <a:r>
              <a:rPr lang="en-US" dirty="0" err="1"/>
              <a:t>đến</a:t>
            </a:r>
            <a:r>
              <a:rPr lang="en-US" dirty="0"/>
              <a:t> MAX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859340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time.h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stdlib.h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#pragma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warning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disable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: 4996);</a:t>
            </a: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#define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100</a:t>
            </a:r>
          </a:p>
          <a:p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PhatSinh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4856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09600" y="180737"/>
            <a:ext cx="8001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kich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thuoc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PhatSinh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	for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</a:t>
            </a:r>
            <a:r>
              <a:rPr lang="nn-NO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</a:p>
          <a:p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		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rand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 % </a:t>
            </a:r>
            <a:r>
              <a:rPr lang="en-US" sz="22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+ 1;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=0;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;i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83066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33400" y="1447800"/>
            <a:ext cx="8077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a[</a:t>
            </a:r>
            <a:r>
              <a:rPr lang="en-US" sz="26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], n;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srand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2600" dirty="0">
                <a:solidFill>
                  <a:srgbClr val="0000FF"/>
                </a:solidFill>
                <a:latin typeface="Consolas" panose="020B0609020204030204" pitchFamily="49" charset="0"/>
              </a:rPr>
              <a:t>unsigned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2600" dirty="0">
                <a:solidFill>
                  <a:srgbClr val="483D8B"/>
                </a:solidFill>
                <a:latin typeface="Consolas" panose="020B0609020204030204" pitchFamily="49" charset="0"/>
              </a:rPr>
              <a:t>time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600" dirty="0">
                <a:solidFill>
                  <a:srgbClr val="6F008A"/>
                </a:solidFill>
                <a:latin typeface="Consolas" panose="020B0609020204030204" pitchFamily="49" charset="0"/>
              </a:rPr>
              <a:t>NULL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PhatSinh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Cac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gia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tri 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trong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a:\n"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endParaRPr lang="en-US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75668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:</a:t>
            </a:r>
          </a:p>
          <a:p>
            <a:pPr marL="514350" indent="-514350" algn="just">
              <a:buAutoNum type="arabicPeriod"/>
            </a:pP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a.</a:t>
            </a:r>
          </a:p>
          <a:p>
            <a:pPr marL="514350" indent="-514350">
              <a:buAutoNum type="arabicPeriod"/>
            </a:pP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020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XUẤT CÓ ĐIỀU KIỆN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06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6858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đk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endParaRPr lang="en-US" dirty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828800"/>
            <a:ext cx="7467600" cy="4645025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1: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LietKeXXX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(&lt;KDL&gt; a[],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i++)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</a:t>
            </a:r>
            <a:r>
              <a:rPr lang="en-US" sz="2600" i="1" dirty="0">
                <a:solidFill>
                  <a:srgbClr val="FF0000"/>
                </a:solidFill>
              </a:rPr>
              <a:t>a[i] </a:t>
            </a:r>
            <a:r>
              <a:rPr lang="en-US" sz="2600" b="1" i="1" dirty="0" err="1">
                <a:solidFill>
                  <a:srgbClr val="FF0000"/>
                </a:solidFill>
              </a:rPr>
              <a:t>thỏa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điều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kiện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a[i];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646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077200" cy="4419600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/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r>
              <a:rPr lang="en-US" dirty="0"/>
              <a:t>,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xóa</a:t>
            </a:r>
            <a:r>
              <a:rPr lang="en-US" dirty="0"/>
              <a:t>, </a:t>
            </a:r>
            <a:r>
              <a:rPr lang="en-US" dirty="0" err="1"/>
              <a:t>chèn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xữ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11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6858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đk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endParaRPr lang="en-US" dirty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7467600" cy="4492625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2: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LietKeXXX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(&lt;KDL&gt; a[],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x)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i++)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</a:t>
            </a:r>
            <a:r>
              <a:rPr lang="en-US" sz="2600" i="1" dirty="0">
                <a:solidFill>
                  <a:srgbClr val="FF0000"/>
                </a:solidFill>
              </a:rPr>
              <a:t>a[i] </a:t>
            </a:r>
            <a:r>
              <a:rPr lang="en-US" sz="2600" b="1" i="1" dirty="0" err="1">
                <a:solidFill>
                  <a:srgbClr val="FF0000"/>
                </a:solidFill>
              </a:rPr>
              <a:t>thỏa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điều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kiện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b="1" i="1" dirty="0">
                <a:solidFill>
                  <a:srgbClr val="FF0000"/>
                </a:solidFill>
              </a:rPr>
              <a:t>so </a:t>
            </a:r>
            <a:r>
              <a:rPr lang="en-US" sz="2600" b="1" i="1" dirty="0" err="1">
                <a:solidFill>
                  <a:srgbClr val="FF0000"/>
                </a:solidFill>
              </a:rPr>
              <a:t>với</a:t>
            </a:r>
            <a:r>
              <a:rPr lang="en-US" sz="2600" b="1" i="1" dirty="0">
                <a:solidFill>
                  <a:srgbClr val="FF0000"/>
                </a:solidFill>
              </a:rPr>
              <a:t> 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a[i];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879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8600"/>
            <a:ext cx="8229600" cy="6550025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b="1" u="sng" dirty="0" err="1"/>
              <a:t>Ví</a:t>
            </a:r>
            <a:r>
              <a:rPr lang="en-US" sz="2200" b="1" u="sng" dirty="0"/>
              <a:t> </a:t>
            </a:r>
            <a:r>
              <a:rPr lang="en-US" sz="2200" b="1" u="sng" dirty="0" err="1"/>
              <a:t>dụ</a:t>
            </a:r>
            <a:r>
              <a:rPr lang="en-US" sz="2200" b="1" u="sng" dirty="0"/>
              <a:t> 1:</a:t>
            </a:r>
            <a:r>
              <a:rPr lang="en-US" sz="2200" b="1" dirty="0"/>
              <a:t> </a:t>
            </a:r>
            <a:r>
              <a:rPr lang="en-US" sz="2200" b="1" dirty="0" err="1"/>
              <a:t>Liệt</a:t>
            </a:r>
            <a:r>
              <a:rPr lang="en-US" sz="2200" b="1" dirty="0"/>
              <a:t> </a:t>
            </a:r>
            <a:r>
              <a:rPr lang="en-US" sz="2200" b="1" dirty="0" err="1"/>
              <a:t>kê</a:t>
            </a:r>
            <a:r>
              <a:rPr lang="en-US" sz="2200" b="1" dirty="0"/>
              <a:t> </a:t>
            </a:r>
            <a:r>
              <a:rPr lang="en-US" sz="2200" b="1" dirty="0" err="1"/>
              <a:t>các</a:t>
            </a:r>
            <a:r>
              <a:rPr lang="en-US" sz="2200" b="1" dirty="0"/>
              <a:t> </a:t>
            </a:r>
            <a:r>
              <a:rPr lang="en-US" sz="2200" b="1" dirty="0" err="1"/>
              <a:t>phần</a:t>
            </a:r>
            <a:r>
              <a:rPr lang="en-US" sz="2200" b="1" dirty="0"/>
              <a:t> </a:t>
            </a:r>
            <a:r>
              <a:rPr lang="en-US" sz="2200" b="1" dirty="0" err="1"/>
              <a:t>tử</a:t>
            </a:r>
            <a:r>
              <a:rPr lang="en-US" sz="2200" b="1" dirty="0"/>
              <a:t> </a:t>
            </a:r>
            <a:r>
              <a:rPr lang="en-US" sz="2200" b="1" dirty="0" err="1"/>
              <a:t>có</a:t>
            </a:r>
            <a:r>
              <a:rPr lang="en-US" sz="2200" b="1" dirty="0"/>
              <a:t> </a:t>
            </a:r>
            <a:r>
              <a:rPr lang="en-US" sz="2200" b="1" dirty="0" err="1"/>
              <a:t>giá</a:t>
            </a:r>
            <a:r>
              <a:rPr lang="en-US" sz="2200" b="1" dirty="0"/>
              <a:t> </a:t>
            </a:r>
            <a:r>
              <a:rPr lang="en-US" sz="2200" b="1" dirty="0" err="1"/>
              <a:t>trị</a:t>
            </a:r>
            <a:r>
              <a:rPr lang="en-US" sz="2200" b="1" dirty="0"/>
              <a:t> </a:t>
            </a:r>
            <a:r>
              <a:rPr lang="en-US" sz="2200" b="1" dirty="0" err="1"/>
              <a:t>chẵn</a:t>
            </a:r>
            <a:r>
              <a:rPr lang="en-US" sz="2200" b="1" dirty="0"/>
              <a:t> </a:t>
            </a:r>
            <a:r>
              <a:rPr lang="en-US" sz="2200" b="1" dirty="0" err="1"/>
              <a:t>trong</a:t>
            </a:r>
            <a:r>
              <a:rPr lang="en-US" sz="2200" b="1" dirty="0"/>
              <a:t> </a:t>
            </a:r>
            <a:r>
              <a:rPr lang="en-US" sz="2200" b="1" dirty="0" err="1"/>
              <a:t>mảng</a:t>
            </a:r>
            <a:r>
              <a:rPr lang="en-US" sz="2200" b="1" dirty="0"/>
              <a:t> </a:t>
            </a:r>
            <a:r>
              <a:rPr lang="en-US" sz="2200" b="1" dirty="0" err="1"/>
              <a:t>số</a:t>
            </a:r>
            <a:r>
              <a:rPr lang="en-US" sz="2200" b="1" dirty="0"/>
              <a:t> </a:t>
            </a:r>
            <a:r>
              <a:rPr lang="en-US" sz="2200" b="1" dirty="0" err="1"/>
              <a:t>nguyên</a:t>
            </a:r>
            <a:endParaRPr lang="en-US" sz="2200" b="1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void </a:t>
            </a:r>
            <a:r>
              <a:rPr lang="en-US" sz="2200" i="1" dirty="0" err="1"/>
              <a:t>LietKeChan</a:t>
            </a:r>
            <a:r>
              <a:rPr lang="en-US" sz="2200" i="1" dirty="0"/>
              <a:t>(</a:t>
            </a:r>
            <a:r>
              <a:rPr lang="en-US" sz="2200" i="1" dirty="0" err="1"/>
              <a:t>int</a:t>
            </a:r>
            <a:r>
              <a:rPr lang="en-US" sz="2200" i="1" dirty="0"/>
              <a:t> a[], </a:t>
            </a:r>
            <a:r>
              <a:rPr lang="en-US" sz="2200" i="1" dirty="0" err="1"/>
              <a:t>int</a:t>
            </a:r>
            <a:r>
              <a:rPr lang="en-US" sz="2200" i="1" dirty="0"/>
              <a:t> n)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{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	for (</a:t>
            </a:r>
            <a:r>
              <a:rPr lang="en-US" sz="2200" i="1" dirty="0" err="1"/>
              <a:t>int</a:t>
            </a:r>
            <a:r>
              <a:rPr lang="en-US" sz="2200" i="1" dirty="0"/>
              <a:t> </a:t>
            </a:r>
            <a:r>
              <a:rPr lang="en-US" sz="2200" i="1" dirty="0" err="1"/>
              <a:t>i</a:t>
            </a:r>
            <a:r>
              <a:rPr lang="en-US" sz="2200" i="1" dirty="0"/>
              <a:t> = 0; </a:t>
            </a:r>
            <a:r>
              <a:rPr lang="en-US" sz="2200" i="1" dirty="0" err="1"/>
              <a:t>i</a:t>
            </a:r>
            <a:r>
              <a:rPr lang="en-US" sz="2200" i="1" dirty="0"/>
              <a:t>&lt;n; </a:t>
            </a:r>
            <a:r>
              <a:rPr lang="en-US" sz="2200" i="1" dirty="0" err="1"/>
              <a:t>i</a:t>
            </a:r>
            <a:r>
              <a:rPr lang="en-US" sz="2200" i="1" dirty="0"/>
              <a:t>++)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		if (</a:t>
            </a:r>
            <a:r>
              <a:rPr lang="en-US" sz="2200" i="1" dirty="0">
                <a:solidFill>
                  <a:srgbClr val="FF0000"/>
                </a:solidFill>
              </a:rPr>
              <a:t>a[</a:t>
            </a:r>
            <a:r>
              <a:rPr lang="en-US" sz="2200" i="1" dirty="0" err="1">
                <a:solidFill>
                  <a:srgbClr val="FF0000"/>
                </a:solidFill>
              </a:rPr>
              <a:t>i</a:t>
            </a:r>
            <a:r>
              <a:rPr lang="en-US" sz="2200" i="1" dirty="0">
                <a:solidFill>
                  <a:srgbClr val="FF0000"/>
                </a:solidFill>
              </a:rPr>
              <a:t>] %2 ==0</a:t>
            </a:r>
            <a:r>
              <a:rPr lang="en-US" sz="2200" i="1" dirty="0"/>
              <a:t>)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			</a:t>
            </a:r>
            <a:r>
              <a:rPr lang="en-US" sz="2200" i="1" dirty="0" err="1"/>
              <a:t>printf</a:t>
            </a:r>
            <a:r>
              <a:rPr lang="en-US" sz="2200" i="1" dirty="0"/>
              <a:t>(“%d\t”, a[</a:t>
            </a:r>
            <a:r>
              <a:rPr lang="en-US" sz="2200" i="1" dirty="0" err="1"/>
              <a:t>i</a:t>
            </a:r>
            <a:r>
              <a:rPr lang="en-US" sz="2200" i="1" dirty="0"/>
              <a:t>]);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}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00" b="1" u="sng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b="1" u="sng" dirty="0" err="1"/>
              <a:t>Ví</a:t>
            </a:r>
            <a:r>
              <a:rPr lang="en-US" sz="2200" b="1" u="sng" dirty="0"/>
              <a:t> </a:t>
            </a:r>
            <a:r>
              <a:rPr lang="en-US" sz="2200" b="1" u="sng" dirty="0" err="1"/>
              <a:t>dụ</a:t>
            </a:r>
            <a:r>
              <a:rPr lang="en-US" sz="2200" b="1" u="sng" dirty="0"/>
              <a:t> 2:</a:t>
            </a:r>
            <a:r>
              <a:rPr lang="en-US" sz="2200" b="1" dirty="0"/>
              <a:t> </a:t>
            </a:r>
            <a:r>
              <a:rPr lang="en-US" sz="2200" b="1" dirty="0" err="1"/>
              <a:t>Liệt</a:t>
            </a:r>
            <a:r>
              <a:rPr lang="en-US" sz="2200" b="1" dirty="0"/>
              <a:t> </a:t>
            </a:r>
            <a:r>
              <a:rPr lang="en-US" sz="2200" b="1" dirty="0" err="1"/>
              <a:t>kê</a:t>
            </a:r>
            <a:r>
              <a:rPr lang="en-US" sz="2200" b="1" dirty="0"/>
              <a:t> </a:t>
            </a:r>
            <a:r>
              <a:rPr lang="en-US" sz="2200" b="1" dirty="0" err="1"/>
              <a:t>các</a:t>
            </a:r>
            <a:r>
              <a:rPr lang="en-US" sz="2200" b="1" dirty="0"/>
              <a:t> </a:t>
            </a:r>
            <a:r>
              <a:rPr lang="en-US" sz="2200" b="1" dirty="0" err="1"/>
              <a:t>phần</a:t>
            </a:r>
            <a:r>
              <a:rPr lang="en-US" sz="2200" b="1" dirty="0"/>
              <a:t> </a:t>
            </a:r>
            <a:r>
              <a:rPr lang="en-US" sz="2200" b="1" dirty="0" err="1"/>
              <a:t>tử</a:t>
            </a:r>
            <a:r>
              <a:rPr lang="en-US" sz="2200" b="1" dirty="0"/>
              <a:t> </a:t>
            </a:r>
            <a:r>
              <a:rPr lang="en-US" sz="2200" b="1" dirty="0" err="1"/>
              <a:t>có</a:t>
            </a:r>
            <a:r>
              <a:rPr lang="en-US" sz="2200" b="1" dirty="0"/>
              <a:t> </a:t>
            </a:r>
            <a:r>
              <a:rPr lang="en-US" sz="2200" b="1" dirty="0" err="1"/>
              <a:t>giá</a:t>
            </a:r>
            <a:r>
              <a:rPr lang="en-US" sz="2200" b="1" dirty="0"/>
              <a:t> </a:t>
            </a:r>
            <a:r>
              <a:rPr lang="en-US" sz="2200" b="1" dirty="0" err="1"/>
              <a:t>trị</a:t>
            </a:r>
            <a:r>
              <a:rPr lang="en-US" sz="2200" b="1" dirty="0"/>
              <a:t> </a:t>
            </a:r>
            <a:r>
              <a:rPr lang="en-US" sz="2200" b="1" dirty="0" err="1"/>
              <a:t>lớn</a:t>
            </a:r>
            <a:r>
              <a:rPr lang="en-US" sz="2200" b="1" dirty="0"/>
              <a:t> </a:t>
            </a:r>
            <a:r>
              <a:rPr lang="en-US" sz="2200" b="1" dirty="0" err="1"/>
              <a:t>hơn</a:t>
            </a:r>
            <a:r>
              <a:rPr lang="en-US" sz="2200" b="1" dirty="0"/>
              <a:t> x </a:t>
            </a:r>
            <a:r>
              <a:rPr lang="en-US" sz="2200" b="1" dirty="0" err="1"/>
              <a:t>trong</a:t>
            </a:r>
            <a:r>
              <a:rPr lang="en-US" sz="2200" b="1" dirty="0"/>
              <a:t> </a:t>
            </a:r>
            <a:r>
              <a:rPr lang="en-US" sz="2200" b="1" dirty="0" err="1"/>
              <a:t>mảng</a:t>
            </a:r>
            <a:r>
              <a:rPr lang="en-US" sz="2200" b="1" dirty="0"/>
              <a:t> </a:t>
            </a:r>
            <a:r>
              <a:rPr lang="en-US" sz="2200" b="1" dirty="0" err="1"/>
              <a:t>số</a:t>
            </a:r>
            <a:r>
              <a:rPr lang="en-US" sz="2200" b="1" dirty="0"/>
              <a:t> </a:t>
            </a:r>
            <a:r>
              <a:rPr lang="en-US" sz="2200" b="1" dirty="0" err="1"/>
              <a:t>nguyên</a:t>
            </a:r>
            <a:endParaRPr lang="en-US" sz="2200" b="1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void </a:t>
            </a:r>
            <a:r>
              <a:rPr lang="en-US" sz="2200" i="1" dirty="0" err="1"/>
              <a:t>LietKeLonHonX</a:t>
            </a:r>
            <a:r>
              <a:rPr lang="en-US" sz="2200" i="1" dirty="0"/>
              <a:t>(</a:t>
            </a:r>
            <a:r>
              <a:rPr lang="en-US" sz="2200" i="1" dirty="0" err="1"/>
              <a:t>int</a:t>
            </a:r>
            <a:r>
              <a:rPr lang="en-US" sz="2200" i="1" dirty="0"/>
              <a:t> a[], </a:t>
            </a:r>
            <a:r>
              <a:rPr lang="en-US" sz="2200" i="1" dirty="0" err="1"/>
              <a:t>int</a:t>
            </a:r>
            <a:r>
              <a:rPr lang="en-US" sz="2200" i="1" dirty="0"/>
              <a:t> n, </a:t>
            </a:r>
            <a:r>
              <a:rPr lang="en-US" sz="2200" i="1" dirty="0" err="1">
                <a:solidFill>
                  <a:srgbClr val="FF0000"/>
                </a:solidFill>
              </a:rPr>
              <a:t>int</a:t>
            </a:r>
            <a:r>
              <a:rPr lang="en-US" sz="2200" i="1" dirty="0">
                <a:solidFill>
                  <a:srgbClr val="FF0000"/>
                </a:solidFill>
              </a:rPr>
              <a:t> x</a:t>
            </a:r>
            <a:r>
              <a:rPr lang="en-US" sz="2200" i="1" dirty="0"/>
              <a:t>)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{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	for (</a:t>
            </a:r>
            <a:r>
              <a:rPr lang="en-US" sz="2200" i="1" dirty="0" err="1"/>
              <a:t>int</a:t>
            </a:r>
            <a:r>
              <a:rPr lang="en-US" sz="2200" i="1" dirty="0"/>
              <a:t> </a:t>
            </a:r>
            <a:r>
              <a:rPr lang="en-US" sz="2200" i="1" dirty="0" err="1"/>
              <a:t>i</a:t>
            </a:r>
            <a:r>
              <a:rPr lang="en-US" sz="2200" i="1" dirty="0"/>
              <a:t> = 0; </a:t>
            </a:r>
            <a:r>
              <a:rPr lang="en-US" sz="2200" i="1" dirty="0" err="1"/>
              <a:t>i</a:t>
            </a:r>
            <a:r>
              <a:rPr lang="en-US" sz="2200" i="1" dirty="0"/>
              <a:t>&lt;n; </a:t>
            </a:r>
            <a:r>
              <a:rPr lang="en-US" sz="2200" i="1" dirty="0" err="1"/>
              <a:t>i</a:t>
            </a:r>
            <a:r>
              <a:rPr lang="en-US" sz="2200" i="1" dirty="0"/>
              <a:t>++)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		if (</a:t>
            </a:r>
            <a:r>
              <a:rPr lang="en-US" sz="2200" i="1" dirty="0">
                <a:solidFill>
                  <a:srgbClr val="FF0000"/>
                </a:solidFill>
              </a:rPr>
              <a:t>a[</a:t>
            </a:r>
            <a:r>
              <a:rPr lang="en-US" sz="2200" i="1" dirty="0" err="1">
                <a:solidFill>
                  <a:srgbClr val="FF0000"/>
                </a:solidFill>
              </a:rPr>
              <a:t>i</a:t>
            </a:r>
            <a:r>
              <a:rPr lang="en-US" sz="2200" i="1" dirty="0">
                <a:solidFill>
                  <a:srgbClr val="FF0000"/>
                </a:solidFill>
              </a:rPr>
              <a:t>] &gt; x</a:t>
            </a:r>
            <a:r>
              <a:rPr lang="en-US" sz="2200" i="1" dirty="0"/>
              <a:t>)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			</a:t>
            </a:r>
            <a:r>
              <a:rPr lang="en-US" sz="2200" i="1" dirty="0" err="1"/>
              <a:t>printf</a:t>
            </a:r>
            <a:r>
              <a:rPr lang="en-US" sz="2200" i="1" dirty="0"/>
              <a:t>(“%d\t”, a[</a:t>
            </a:r>
            <a:r>
              <a:rPr lang="en-US" sz="2200" i="1" dirty="0" err="1"/>
              <a:t>i</a:t>
            </a:r>
            <a:r>
              <a:rPr lang="en-US" sz="2200" i="1" dirty="0"/>
              <a:t>]);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200" i="1" dirty="0"/>
              <a:t>}</a:t>
            </a: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00800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0"/>
            <a:ext cx="8382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u="sng" dirty="0" err="1"/>
              <a:t>Ví</a:t>
            </a:r>
            <a:r>
              <a:rPr lang="en-US" sz="2400" b="1" u="sng" dirty="0"/>
              <a:t> </a:t>
            </a:r>
            <a:r>
              <a:rPr lang="en-US" sz="2400" b="1" u="sng" dirty="0" err="1"/>
              <a:t>dụ</a:t>
            </a:r>
            <a:r>
              <a:rPr lang="en-US" sz="2400" b="1" u="sng" dirty="0"/>
              <a:t> 3:</a:t>
            </a:r>
            <a:r>
              <a:rPr lang="en-US" sz="2400" b="1" dirty="0"/>
              <a:t> </a:t>
            </a:r>
            <a:r>
              <a:rPr lang="en-US" sz="2400" b="1" dirty="0" err="1"/>
              <a:t>Chương</a:t>
            </a:r>
            <a:r>
              <a:rPr lang="en-US" sz="2400" b="1" dirty="0"/>
              <a:t> </a:t>
            </a:r>
            <a:r>
              <a:rPr lang="en-US" sz="2400" b="1" dirty="0" err="1"/>
              <a:t>trình</a:t>
            </a:r>
            <a:r>
              <a:rPr lang="en-US" sz="2400" b="1" dirty="0"/>
              <a:t> </a:t>
            </a:r>
            <a:r>
              <a:rPr lang="en-US" sz="2400" b="1" dirty="0" err="1"/>
              <a:t>nhập</a:t>
            </a:r>
            <a:r>
              <a:rPr lang="en-US" sz="2400" b="1" dirty="0"/>
              <a:t> </a:t>
            </a:r>
            <a:r>
              <a:rPr lang="en-US" sz="2400" b="1" dirty="0" err="1"/>
              <a:t>vào</a:t>
            </a:r>
            <a:r>
              <a:rPr lang="en-US" sz="2400" b="1" dirty="0"/>
              <a:t> </a:t>
            </a:r>
            <a:r>
              <a:rPr lang="en-US" sz="2400" b="1" dirty="0" err="1"/>
              <a:t>mảng</a:t>
            </a:r>
            <a:r>
              <a:rPr lang="en-US" sz="2400" b="1" dirty="0"/>
              <a:t> </a:t>
            </a:r>
            <a:r>
              <a:rPr lang="en-US" sz="2400" b="1" dirty="0" err="1"/>
              <a:t>một</a:t>
            </a:r>
            <a:r>
              <a:rPr lang="en-US" sz="2400" b="1" dirty="0"/>
              <a:t> </a:t>
            </a:r>
            <a:r>
              <a:rPr lang="en-US" sz="2400" b="1" dirty="0" err="1"/>
              <a:t>chiều</a:t>
            </a:r>
            <a:r>
              <a:rPr lang="en-US" sz="2400" b="1" dirty="0"/>
              <a:t> </a:t>
            </a:r>
            <a:r>
              <a:rPr lang="en-US" sz="2400" b="1" dirty="0" err="1"/>
              <a:t>số</a:t>
            </a:r>
            <a:r>
              <a:rPr lang="en-US" sz="2400" b="1" dirty="0"/>
              <a:t> </a:t>
            </a:r>
            <a:r>
              <a:rPr lang="en-US" sz="2400" b="1" dirty="0" err="1"/>
              <a:t>nguyên</a:t>
            </a:r>
            <a:r>
              <a:rPr lang="en-US" sz="2400" b="1" dirty="0"/>
              <a:t> a, </a:t>
            </a:r>
            <a:r>
              <a:rPr lang="en-US" sz="2400" b="1" dirty="0" err="1"/>
              <a:t>kích</a:t>
            </a:r>
            <a:r>
              <a:rPr lang="en-US" sz="2400" b="1" dirty="0"/>
              <a:t> </a:t>
            </a:r>
            <a:r>
              <a:rPr lang="en-US" sz="2400" b="1" dirty="0" err="1"/>
              <a:t>thước</a:t>
            </a:r>
            <a:r>
              <a:rPr lang="en-US" sz="2400" b="1" dirty="0"/>
              <a:t> n. In </a:t>
            </a:r>
            <a:r>
              <a:rPr lang="en-US" sz="2400" b="1" dirty="0" err="1"/>
              <a:t>ra</a:t>
            </a:r>
            <a:r>
              <a:rPr lang="en-US" sz="2400" b="1" dirty="0"/>
              <a:t> </a:t>
            </a:r>
            <a:r>
              <a:rPr lang="en-US" sz="2400" b="1" dirty="0" err="1"/>
              <a:t>các</a:t>
            </a:r>
            <a:r>
              <a:rPr lang="en-US" sz="2400" b="1" dirty="0"/>
              <a:t> </a:t>
            </a:r>
            <a:r>
              <a:rPr lang="en-US" sz="2400" b="1" dirty="0" err="1"/>
              <a:t>phần</a:t>
            </a:r>
            <a:r>
              <a:rPr lang="en-US" sz="2400" b="1" dirty="0"/>
              <a:t> </a:t>
            </a:r>
            <a:r>
              <a:rPr lang="en-US" sz="2400" b="1" dirty="0" err="1"/>
              <a:t>tử</a:t>
            </a:r>
            <a:r>
              <a:rPr lang="en-US" sz="2400" b="1" dirty="0"/>
              <a:t> </a:t>
            </a:r>
            <a:r>
              <a:rPr lang="en-US" sz="2400" b="1" dirty="0" err="1"/>
              <a:t>có</a:t>
            </a:r>
            <a:r>
              <a:rPr lang="en-US" sz="2400" b="1" dirty="0"/>
              <a:t> </a:t>
            </a:r>
            <a:r>
              <a:rPr lang="en-US" sz="2400" b="1" dirty="0" err="1"/>
              <a:t>giá</a:t>
            </a:r>
            <a:r>
              <a:rPr lang="en-US" sz="2400" b="1" dirty="0"/>
              <a:t> </a:t>
            </a:r>
            <a:r>
              <a:rPr lang="en-US" sz="2400" b="1" dirty="0" err="1"/>
              <a:t>trị</a:t>
            </a:r>
            <a:r>
              <a:rPr lang="en-US" sz="2400" b="1" dirty="0"/>
              <a:t> </a:t>
            </a:r>
            <a:r>
              <a:rPr lang="en-US" sz="2400" b="1" dirty="0" err="1"/>
              <a:t>lớn</a:t>
            </a:r>
            <a:r>
              <a:rPr lang="en-US" sz="2400" b="1" dirty="0"/>
              <a:t> </a:t>
            </a:r>
            <a:r>
              <a:rPr lang="en-US" sz="2400" b="1" dirty="0" err="1"/>
              <a:t>hơn</a:t>
            </a:r>
            <a:r>
              <a:rPr lang="en-US" sz="2400" b="1" dirty="0"/>
              <a:t> x </a:t>
            </a:r>
            <a:r>
              <a:rPr lang="en-US" sz="2400" b="1" dirty="0" err="1"/>
              <a:t>có</a:t>
            </a:r>
            <a:r>
              <a:rPr lang="en-US" sz="2400" b="1" dirty="0"/>
              <a:t> </a:t>
            </a:r>
            <a:r>
              <a:rPr lang="en-US" sz="2400" b="1" dirty="0" err="1"/>
              <a:t>trong</a:t>
            </a:r>
            <a:r>
              <a:rPr lang="en-US" sz="2400" b="1" dirty="0"/>
              <a:t> </a:t>
            </a:r>
            <a:r>
              <a:rPr lang="en-US" sz="2400" b="1" dirty="0" err="1"/>
              <a:t>mảng</a:t>
            </a:r>
            <a:endParaRPr lang="en-US" sz="2200" b="1" dirty="0"/>
          </a:p>
          <a:p>
            <a:r>
              <a:rPr lang="en-US" sz="2200" b="1" dirty="0"/>
              <a:t>#define MAX 100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&amp;n);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200" dirty="0">
                <a:solidFill>
                  <a:srgbClr val="FF0000"/>
                </a:solidFill>
              </a:rPr>
              <a:t>void </a:t>
            </a:r>
            <a:r>
              <a:rPr lang="en-US" sz="2200" dirty="0" err="1">
                <a:solidFill>
                  <a:srgbClr val="FF0000"/>
                </a:solidFill>
              </a:rPr>
              <a:t>NhapMang</a:t>
            </a:r>
            <a:r>
              <a:rPr lang="en-US" sz="2200" dirty="0">
                <a:solidFill>
                  <a:srgbClr val="FF0000"/>
                </a:solidFill>
              </a:rPr>
              <a:t>(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a[],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n);</a:t>
            </a:r>
          </a:p>
          <a:p>
            <a:r>
              <a:rPr lang="en-US" sz="2200" dirty="0">
                <a:solidFill>
                  <a:srgbClr val="FF0000"/>
                </a:solidFill>
              </a:rPr>
              <a:t>void </a:t>
            </a:r>
            <a:r>
              <a:rPr lang="en-US" sz="2200" dirty="0" err="1">
                <a:solidFill>
                  <a:srgbClr val="FF0000"/>
                </a:solidFill>
              </a:rPr>
              <a:t>XuatMang</a:t>
            </a:r>
            <a:r>
              <a:rPr lang="en-US" sz="2200" dirty="0">
                <a:solidFill>
                  <a:srgbClr val="FF0000"/>
                </a:solidFill>
              </a:rPr>
              <a:t>(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a[],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n);</a:t>
            </a:r>
          </a:p>
          <a:p>
            <a:r>
              <a:rPr lang="en-US" sz="2200" dirty="0">
                <a:solidFill>
                  <a:srgbClr val="FF0000"/>
                </a:solidFill>
              </a:rPr>
              <a:t>void </a:t>
            </a:r>
            <a:r>
              <a:rPr lang="en-US" sz="2200" dirty="0" err="1">
                <a:solidFill>
                  <a:srgbClr val="FF0000"/>
                </a:solidFill>
              </a:rPr>
              <a:t>LietKeLonHonX</a:t>
            </a:r>
            <a:r>
              <a:rPr lang="en-US" sz="2200" dirty="0">
                <a:solidFill>
                  <a:srgbClr val="FF0000"/>
                </a:solidFill>
              </a:rPr>
              <a:t>(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a[],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n,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x);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&amp;n)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prinft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&amp;n);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n)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for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n;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++)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phan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vi tri %d: “,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&amp;a[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75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62000" y="914400"/>
            <a:ext cx="670560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XuatMang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0;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 n;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printf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(“%d\t”, a[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/>
          </a:p>
          <a:p>
            <a:pPr eaLnBrk="1" hangingPunct="1"/>
            <a:r>
              <a:rPr lang="en-US" sz="2600" dirty="0"/>
              <a:t>void </a:t>
            </a:r>
            <a:r>
              <a:rPr lang="en-US" sz="2600" dirty="0" err="1"/>
              <a:t>LietKeLonHonX</a:t>
            </a:r>
            <a:r>
              <a:rPr lang="en-US" sz="2600" dirty="0"/>
              <a:t>(</a:t>
            </a:r>
            <a:r>
              <a:rPr lang="en-US" sz="2600" dirty="0" err="1"/>
              <a:t>int</a:t>
            </a:r>
            <a:r>
              <a:rPr lang="en-US" sz="2600" dirty="0"/>
              <a:t> a[], </a:t>
            </a:r>
            <a:r>
              <a:rPr lang="en-US" sz="2600" dirty="0" err="1"/>
              <a:t>int</a:t>
            </a:r>
            <a:r>
              <a:rPr lang="en-US" sz="2600" dirty="0"/>
              <a:t> n, </a:t>
            </a:r>
            <a:r>
              <a:rPr lang="en-US" sz="2600" dirty="0" err="1"/>
              <a:t>int</a:t>
            </a:r>
            <a:r>
              <a:rPr lang="en-US" sz="2600" dirty="0"/>
              <a:t> x)</a:t>
            </a:r>
          </a:p>
          <a:p>
            <a:pPr eaLnBrk="1" hangingPunct="1"/>
            <a:r>
              <a:rPr lang="en-US" sz="2600" dirty="0"/>
              <a:t>{</a:t>
            </a:r>
          </a:p>
          <a:p>
            <a:pPr lvl="1" eaLnBrk="1" hangingPunct="1"/>
            <a:r>
              <a:rPr lang="nn-NO" sz="2600" dirty="0"/>
              <a:t>for (int i = 0; i&lt;n; i++)</a:t>
            </a:r>
          </a:p>
          <a:p>
            <a:pPr lvl="2" eaLnBrk="1" hangingPunct="1"/>
            <a:r>
              <a:rPr lang="en-US" sz="2600" dirty="0"/>
              <a:t>if (a[</a:t>
            </a:r>
            <a:r>
              <a:rPr lang="en-US" sz="2600" dirty="0" err="1"/>
              <a:t>i</a:t>
            </a:r>
            <a:r>
              <a:rPr lang="en-US" sz="2600" dirty="0"/>
              <a:t>] &gt; x)</a:t>
            </a:r>
          </a:p>
          <a:p>
            <a:pPr lvl="3" eaLnBrk="1" hangingPunct="1"/>
            <a:r>
              <a:rPr lang="en-US" sz="2600" dirty="0" err="1"/>
              <a:t>printf</a:t>
            </a:r>
            <a:r>
              <a:rPr lang="en-US" sz="2600" dirty="0"/>
              <a:t>(“%d\t”, a[</a:t>
            </a:r>
            <a:r>
              <a:rPr lang="en-US" sz="2600" dirty="0" err="1"/>
              <a:t>i</a:t>
            </a:r>
            <a:r>
              <a:rPr lang="en-US" sz="2600" dirty="0"/>
              <a:t>]);</a:t>
            </a:r>
          </a:p>
          <a:p>
            <a:pPr eaLnBrk="1" hangingPunct="1"/>
            <a:r>
              <a:rPr lang="en-US" sz="2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485932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14400" y="609600"/>
            <a:ext cx="7696200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600" dirty="0" err="1"/>
              <a:t>int</a:t>
            </a:r>
            <a:r>
              <a:rPr lang="en-US" sz="2600" dirty="0"/>
              <a:t> main()</a:t>
            </a:r>
          </a:p>
          <a:p>
            <a:pPr eaLnBrk="1" hangingPunct="1"/>
            <a:r>
              <a:rPr lang="en-US" sz="2600" dirty="0"/>
              <a:t>{</a:t>
            </a:r>
          </a:p>
          <a:p>
            <a:pPr lvl="1" eaLnBrk="1" hangingPunct="1"/>
            <a:r>
              <a:rPr lang="en-US" sz="2600" dirty="0" err="1"/>
              <a:t>int</a:t>
            </a:r>
            <a:r>
              <a:rPr lang="en-US" sz="2600" dirty="0"/>
              <a:t> a[MAX], n, x;</a:t>
            </a:r>
          </a:p>
          <a:p>
            <a:pPr lvl="1" eaLnBrk="1" hangingPunct="1"/>
            <a:r>
              <a:rPr lang="en-US" sz="2600" dirty="0" err="1"/>
              <a:t>NhapKichThuoc</a:t>
            </a:r>
            <a:r>
              <a:rPr lang="en-US" sz="2600" dirty="0"/>
              <a:t>(n);</a:t>
            </a:r>
          </a:p>
          <a:p>
            <a:pPr lvl="1" eaLnBrk="1" hangingPunct="1"/>
            <a:r>
              <a:rPr lang="en-US" sz="2600" dirty="0" err="1"/>
              <a:t>NhapMang</a:t>
            </a:r>
            <a:r>
              <a:rPr lang="en-US" sz="2600" dirty="0"/>
              <a:t>(a, n);</a:t>
            </a:r>
          </a:p>
          <a:p>
            <a:pPr lvl="1" eaLnBrk="1" hangingPunct="1"/>
            <a:r>
              <a:rPr lang="fr-FR" sz="2600" dirty="0" err="1"/>
              <a:t>printf</a:t>
            </a:r>
            <a:r>
              <a:rPr lang="fr-FR" sz="2600" dirty="0"/>
              <a:t>("Cac </a:t>
            </a:r>
            <a:r>
              <a:rPr lang="fr-FR" sz="2600" dirty="0" err="1"/>
              <a:t>phan</a:t>
            </a:r>
            <a:r>
              <a:rPr lang="fr-FR" sz="2600" dirty="0"/>
              <a:t> tu </a:t>
            </a:r>
            <a:r>
              <a:rPr lang="fr-FR" sz="2600" dirty="0" err="1"/>
              <a:t>cua</a:t>
            </a:r>
            <a:r>
              <a:rPr lang="fr-FR" sz="2600" dirty="0"/>
              <a:t> </a:t>
            </a:r>
            <a:r>
              <a:rPr lang="fr-FR" sz="2600" dirty="0" err="1"/>
              <a:t>mang</a:t>
            </a:r>
            <a:r>
              <a:rPr lang="fr-FR" sz="2600" dirty="0"/>
              <a:t>:\n");</a:t>
            </a:r>
          </a:p>
          <a:p>
            <a:pPr lvl="1" eaLnBrk="1" hangingPunct="1"/>
            <a:r>
              <a:rPr lang="en-US" sz="2600" dirty="0" err="1"/>
              <a:t>XuatMang</a:t>
            </a:r>
            <a:r>
              <a:rPr lang="en-US" sz="2600" dirty="0"/>
              <a:t>(a, n);</a:t>
            </a:r>
          </a:p>
          <a:p>
            <a:pPr lvl="1" eaLnBrk="1" hangingPunct="1"/>
            <a:r>
              <a:rPr lang="en-US" sz="2600" b="1" dirty="0" err="1">
                <a:solidFill>
                  <a:srgbClr val="FF3300"/>
                </a:solidFill>
              </a:rPr>
              <a:t>printf</a:t>
            </a:r>
            <a:r>
              <a:rPr lang="en-US" sz="2600" b="1" dirty="0">
                <a:solidFill>
                  <a:srgbClr val="FF3300"/>
                </a:solidFill>
              </a:rPr>
              <a:t>("</a:t>
            </a:r>
            <a:r>
              <a:rPr lang="en-US" sz="2600" b="1" dirty="0" err="1">
                <a:solidFill>
                  <a:srgbClr val="FF3300"/>
                </a:solidFill>
              </a:rPr>
              <a:t>Nhap</a:t>
            </a:r>
            <a:r>
              <a:rPr lang="en-US" sz="2600" b="1" dirty="0">
                <a:solidFill>
                  <a:srgbClr val="FF3300"/>
                </a:solidFill>
              </a:rPr>
              <a:t> </a:t>
            </a:r>
            <a:r>
              <a:rPr lang="en-US" sz="2600" b="1" dirty="0" err="1">
                <a:solidFill>
                  <a:srgbClr val="FF3300"/>
                </a:solidFill>
              </a:rPr>
              <a:t>gia</a:t>
            </a:r>
            <a:r>
              <a:rPr lang="en-US" sz="2600" b="1" dirty="0">
                <a:solidFill>
                  <a:srgbClr val="FF3300"/>
                </a:solidFill>
              </a:rPr>
              <a:t> tri x: “);</a:t>
            </a:r>
          </a:p>
          <a:p>
            <a:pPr lvl="1" eaLnBrk="1" hangingPunct="1"/>
            <a:r>
              <a:rPr lang="en-US" sz="2600" b="1" dirty="0" err="1">
                <a:solidFill>
                  <a:srgbClr val="FF3300"/>
                </a:solidFill>
              </a:rPr>
              <a:t>scanf</a:t>
            </a:r>
            <a:r>
              <a:rPr lang="en-US" sz="2600" b="1" dirty="0">
                <a:solidFill>
                  <a:srgbClr val="FF3300"/>
                </a:solidFill>
              </a:rPr>
              <a:t>(“%d”, &amp;x);</a:t>
            </a:r>
          </a:p>
          <a:p>
            <a:pPr lvl="1" eaLnBrk="1" hangingPunct="1"/>
            <a:r>
              <a:rPr lang="fr-FR" sz="2600" dirty="0" err="1"/>
              <a:t>printf</a:t>
            </a:r>
            <a:r>
              <a:rPr lang="fr-FR" sz="2600" dirty="0"/>
              <a:t>("Cac </a:t>
            </a:r>
            <a:r>
              <a:rPr lang="fr-FR" sz="2600" dirty="0" err="1"/>
              <a:t>phan</a:t>
            </a:r>
            <a:r>
              <a:rPr lang="fr-FR" sz="2600" dirty="0"/>
              <a:t> tu </a:t>
            </a:r>
            <a:r>
              <a:rPr lang="fr-FR" sz="2600" dirty="0" err="1"/>
              <a:t>co</a:t>
            </a:r>
            <a:r>
              <a:rPr lang="fr-FR" sz="2600" dirty="0"/>
              <a:t> </a:t>
            </a:r>
            <a:r>
              <a:rPr lang="fr-FR" sz="2600" dirty="0" err="1"/>
              <a:t>gia</a:t>
            </a:r>
            <a:r>
              <a:rPr lang="fr-FR" sz="2600" dirty="0"/>
              <a:t> tri </a:t>
            </a:r>
            <a:r>
              <a:rPr lang="fr-FR" sz="2600" dirty="0" err="1"/>
              <a:t>lon</a:t>
            </a:r>
            <a:r>
              <a:rPr lang="fr-FR" sz="2600" dirty="0"/>
              <a:t> hon %d:\n", x); </a:t>
            </a:r>
          </a:p>
          <a:p>
            <a:pPr lvl="1" eaLnBrk="1" hangingPunct="1"/>
            <a:r>
              <a:rPr lang="en-US" sz="2600" dirty="0" err="1"/>
              <a:t>LietKeLonHonX</a:t>
            </a:r>
            <a:r>
              <a:rPr lang="en-US" sz="2600" dirty="0"/>
              <a:t>(a, n, </a:t>
            </a:r>
            <a:r>
              <a:rPr lang="en-US" sz="2600" b="1" dirty="0">
                <a:solidFill>
                  <a:srgbClr val="FF3300"/>
                </a:solidFill>
              </a:rPr>
              <a:t>x</a:t>
            </a:r>
            <a:r>
              <a:rPr lang="en-US" sz="2600" dirty="0"/>
              <a:t>);</a:t>
            </a:r>
          </a:p>
          <a:p>
            <a:pPr lvl="1" eaLnBrk="1" hangingPunct="1"/>
            <a:r>
              <a:rPr lang="en-US" sz="2600" dirty="0" err="1"/>
              <a:t>getch</a:t>
            </a:r>
            <a:r>
              <a:rPr lang="en-US" sz="2600" dirty="0"/>
              <a:t>();</a:t>
            </a:r>
          </a:p>
          <a:p>
            <a:pPr lvl="1" eaLnBrk="1" hangingPunct="1"/>
            <a:r>
              <a:rPr lang="en-US" sz="2600" dirty="0"/>
              <a:t>return 0;</a:t>
            </a:r>
          </a:p>
          <a:p>
            <a:pPr eaLnBrk="1" hangingPunct="1"/>
            <a:r>
              <a:rPr lang="en-US" sz="2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1791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lớp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305800" cy="5334000"/>
          </a:xfrm>
        </p:spPr>
        <p:txBody>
          <a:bodyPr>
            <a:normAutofit fontScale="92500" lnSpcReduction="10000"/>
          </a:bodyPr>
          <a:lstStyle/>
          <a:p>
            <a:pPr marL="46037" indent="0" algn="just">
              <a:buNone/>
            </a:pPr>
            <a:r>
              <a:rPr lang="en-GB" sz="2800" dirty="0"/>
              <a:t>Cho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nguyên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  <a:r>
              <a:rPr lang="en-GB" sz="2800" dirty="0"/>
              <a:t>, </a:t>
            </a:r>
            <a:r>
              <a:rPr lang="en-GB" sz="2800" dirty="0" err="1"/>
              <a:t>gồm</a:t>
            </a:r>
            <a:r>
              <a:rPr lang="en-GB" sz="2800" dirty="0"/>
              <a:t> </a:t>
            </a:r>
            <a:r>
              <a:rPr lang="en-GB" sz="2800" b="1" i="1" dirty="0"/>
              <a:t>n</a:t>
            </a:r>
            <a:r>
              <a:rPr lang="en-GB" sz="2800" dirty="0"/>
              <a:t> </a:t>
            </a:r>
            <a:r>
              <a:rPr lang="en-GB" sz="2800" dirty="0" err="1"/>
              <a:t>phần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, </a:t>
            </a:r>
            <a:r>
              <a:rPr lang="en-GB" sz="2800" dirty="0" err="1"/>
              <a:t>viết</a:t>
            </a:r>
            <a:r>
              <a:rPr lang="en-GB" sz="2800" dirty="0"/>
              <a:t> </a:t>
            </a:r>
            <a:r>
              <a:rPr lang="en-GB" sz="2800" dirty="0" err="1"/>
              <a:t>chương</a:t>
            </a:r>
            <a:r>
              <a:rPr lang="en-GB" sz="2800" dirty="0"/>
              <a:t> </a:t>
            </a:r>
            <a:r>
              <a:rPr lang="en-GB" sz="2800" dirty="0" err="1"/>
              <a:t>trình</a:t>
            </a:r>
            <a:r>
              <a:rPr lang="en-GB" sz="2800" dirty="0"/>
              <a:t> </a:t>
            </a:r>
            <a:r>
              <a:rPr lang="en-GB" sz="2800" dirty="0" err="1"/>
              <a:t>gồm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hàm</a:t>
            </a:r>
            <a:r>
              <a:rPr lang="en-GB" sz="2800" dirty="0"/>
              <a:t> </a:t>
            </a:r>
            <a:r>
              <a:rPr lang="en-GB" sz="2800" dirty="0" err="1"/>
              <a:t>thực</a:t>
            </a:r>
            <a:r>
              <a:rPr lang="en-GB" sz="2800" dirty="0"/>
              <a:t> </a:t>
            </a:r>
            <a:r>
              <a:rPr lang="en-GB" sz="2800" dirty="0" err="1"/>
              <a:t>hiện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yêu</a:t>
            </a:r>
            <a:r>
              <a:rPr lang="en-GB" sz="2800" dirty="0"/>
              <a:t> </a:t>
            </a:r>
            <a:r>
              <a:rPr lang="en-GB" sz="2800" dirty="0" err="1"/>
              <a:t>cầu</a:t>
            </a:r>
            <a:r>
              <a:rPr lang="en-GB" sz="2800" dirty="0"/>
              <a:t> </a:t>
            </a:r>
            <a:r>
              <a:rPr lang="en-GB" sz="2800" dirty="0" err="1"/>
              <a:t>sau</a:t>
            </a:r>
            <a:r>
              <a:rPr lang="en-GB" sz="2800" dirty="0"/>
              <a:t>:</a:t>
            </a:r>
          </a:p>
          <a:p>
            <a:pPr marL="560387" indent="-514350" algn="just">
              <a:buAutoNum type="arabicPeriod"/>
            </a:pP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vào</a:t>
            </a:r>
            <a:r>
              <a:rPr lang="en-GB" sz="2800" dirty="0"/>
              <a:t> </a:t>
            </a:r>
            <a:r>
              <a:rPr lang="en-GB" sz="2800" dirty="0" err="1"/>
              <a:t>kích</a:t>
            </a:r>
            <a:r>
              <a:rPr lang="en-GB" sz="2800" dirty="0"/>
              <a:t> </a:t>
            </a:r>
            <a:r>
              <a:rPr lang="en-GB" sz="2800" dirty="0" err="1"/>
              <a:t>thước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(</a:t>
            </a:r>
            <a:r>
              <a:rPr lang="en-GB" sz="2800" i="1" dirty="0"/>
              <a:t>0&lt;n&lt;=100</a:t>
            </a:r>
            <a:r>
              <a:rPr lang="en-GB" sz="2800" dirty="0"/>
              <a:t>), </a:t>
            </a:r>
            <a:r>
              <a:rPr lang="en-GB" sz="2800" dirty="0" err="1"/>
              <a:t>nếu</a:t>
            </a:r>
            <a:r>
              <a:rPr lang="en-GB" sz="2800" dirty="0"/>
              <a:t> </a:t>
            </a: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không</a:t>
            </a:r>
            <a:r>
              <a:rPr lang="en-GB" sz="2800" dirty="0"/>
              <a:t> </a:t>
            </a:r>
            <a:r>
              <a:rPr lang="en-GB" sz="2800" dirty="0" err="1"/>
              <a:t>thỏa</a:t>
            </a:r>
            <a:r>
              <a:rPr lang="en-GB" sz="2800" dirty="0"/>
              <a:t> </a:t>
            </a:r>
            <a:r>
              <a:rPr lang="en-GB" sz="2800" dirty="0" err="1"/>
              <a:t>miền</a:t>
            </a:r>
            <a:r>
              <a:rPr lang="en-GB" sz="2800" dirty="0"/>
              <a:t> </a:t>
            </a:r>
            <a:r>
              <a:rPr lang="en-GB" sz="2800" dirty="0" err="1"/>
              <a:t>giá</a:t>
            </a:r>
            <a:r>
              <a:rPr lang="en-GB" sz="2800" dirty="0"/>
              <a:t> </a:t>
            </a:r>
            <a:r>
              <a:rPr lang="en-GB" sz="2800" dirty="0" err="1"/>
              <a:t>trị</a:t>
            </a:r>
            <a:r>
              <a:rPr lang="en-GB" sz="2800" dirty="0"/>
              <a:t> </a:t>
            </a:r>
            <a:r>
              <a:rPr lang="en-GB" sz="2800" dirty="0" err="1"/>
              <a:t>thì</a:t>
            </a:r>
            <a:r>
              <a:rPr lang="en-GB" sz="2800" dirty="0"/>
              <a:t> </a:t>
            </a:r>
            <a:r>
              <a:rPr lang="en-GB" sz="2800" dirty="0" err="1"/>
              <a:t>cho</a:t>
            </a:r>
            <a:r>
              <a:rPr lang="en-GB" sz="2800" dirty="0"/>
              <a:t> </a:t>
            </a:r>
            <a:r>
              <a:rPr lang="en-GB" sz="2800" dirty="0" err="1"/>
              <a:t>phép</a:t>
            </a:r>
            <a:r>
              <a:rPr lang="en-GB" sz="2800" dirty="0"/>
              <a:t> </a:t>
            </a:r>
            <a:r>
              <a:rPr lang="en-GB" sz="2800" dirty="0" err="1"/>
              <a:t>người</a:t>
            </a:r>
            <a:r>
              <a:rPr lang="en-GB" sz="2800" dirty="0"/>
              <a:t> dùng </a:t>
            </a: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lại</a:t>
            </a:r>
            <a:endParaRPr lang="en-GB" sz="2800" dirty="0"/>
          </a:p>
          <a:p>
            <a:pPr marL="560387" indent="-514350">
              <a:buAutoNum type="arabicPeriod"/>
            </a:pP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giá</a:t>
            </a:r>
            <a:r>
              <a:rPr lang="en-GB" sz="2800" dirty="0"/>
              <a:t> </a:t>
            </a:r>
            <a:r>
              <a:rPr lang="en-GB" sz="2800" dirty="0" err="1"/>
              <a:t>trị</a:t>
            </a:r>
            <a:r>
              <a:rPr lang="en-GB" sz="2800" dirty="0"/>
              <a:t> </a:t>
            </a:r>
            <a:r>
              <a:rPr lang="en-GB" sz="2800" dirty="0" err="1"/>
              <a:t>vào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dirty="0" err="1"/>
              <a:t>một</a:t>
            </a:r>
            <a:r>
              <a:rPr lang="en-GB" sz="2800" dirty="0"/>
              <a:t> </a:t>
            </a:r>
            <a:r>
              <a:rPr lang="en-GB" sz="2800" dirty="0" err="1"/>
              <a:t>chiều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</a:p>
          <a:p>
            <a:pPr marL="560387" indent="-514350">
              <a:buFont typeface="+mj-lt"/>
              <a:buAutoNum type="arabicPeriod"/>
            </a:pPr>
            <a:r>
              <a:rPr lang="en-GB" sz="2800" dirty="0" err="1"/>
              <a:t>Xuất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phần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bội</a:t>
            </a:r>
            <a:r>
              <a:rPr lang="en-GB" sz="2800" dirty="0"/>
              <a:t>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của</a:t>
            </a:r>
            <a:r>
              <a:rPr lang="en-GB" sz="2800" dirty="0"/>
              <a:t> 5 </a:t>
            </a:r>
            <a:r>
              <a:rPr lang="en-GB" sz="2800" dirty="0" err="1"/>
              <a:t>trong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</a:p>
          <a:p>
            <a:pPr marL="560387" indent="-514350">
              <a:buFont typeface="+mj-lt"/>
              <a:buAutoNum type="arabicPeriod"/>
            </a:pPr>
            <a:r>
              <a:rPr lang="en-GB" sz="2800" dirty="0" err="1"/>
              <a:t>Xuất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phần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nguyên</a:t>
            </a:r>
            <a:r>
              <a:rPr lang="en-GB" sz="2800" dirty="0"/>
              <a:t> </a:t>
            </a:r>
            <a:r>
              <a:rPr lang="en-GB" sz="2800" dirty="0" err="1"/>
              <a:t>tố</a:t>
            </a:r>
            <a:r>
              <a:rPr lang="en-GB" sz="2800" dirty="0"/>
              <a:t> </a:t>
            </a:r>
            <a:r>
              <a:rPr lang="en-GB" sz="2800" dirty="0" err="1"/>
              <a:t>trong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</a:p>
          <a:p>
            <a:pPr marL="560387" indent="-514350">
              <a:buFont typeface="+mj-lt"/>
              <a:buAutoNum type="arabicPeriod"/>
            </a:pP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b="1" i="1" dirty="0"/>
              <a:t>main()</a:t>
            </a:r>
            <a:r>
              <a:rPr lang="en-US" sz="2800" i="1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gọi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yêu</a:t>
            </a:r>
            <a:r>
              <a:rPr lang="en-US" sz="2800" dirty="0"/>
              <a:t> </a:t>
            </a:r>
            <a:r>
              <a:rPr lang="en-US" sz="2800" dirty="0" err="1"/>
              <a:t>cầu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1 </a:t>
            </a:r>
            <a:r>
              <a:rPr lang="en-US" sz="2800" dirty="0" err="1"/>
              <a:t>đến</a:t>
            </a:r>
            <a:r>
              <a:rPr lang="en-US" sz="2800" dirty="0"/>
              <a:t> 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414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ĐẾM SỐ LƯỢNG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846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</p:txBody>
      </p:sp>
      <p:sp>
        <p:nvSpPr>
          <p:cNvPr id="20485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5688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u="sng" dirty="0" err="1"/>
              <a:t>Mẫu</a:t>
            </a:r>
            <a:r>
              <a:rPr lang="en-US" sz="3200" b="1" u="sng" dirty="0"/>
              <a:t> 1: 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 err="1">
                <a:solidFill>
                  <a:srgbClr val="FF0000"/>
                </a:solidFill>
              </a:rPr>
              <a:t>int</a:t>
            </a:r>
            <a:r>
              <a:rPr lang="en-US" sz="3200" i="1" dirty="0">
                <a:solidFill>
                  <a:srgbClr val="FF0000"/>
                </a:solidFill>
              </a:rPr>
              <a:t> </a:t>
            </a:r>
            <a:r>
              <a:rPr lang="en-US" sz="3200" i="1" dirty="0" err="1"/>
              <a:t>DemXXX</a:t>
            </a:r>
            <a:r>
              <a:rPr lang="en-US" sz="3200" i="1" dirty="0"/>
              <a:t>(&lt;KDL&gt; a[], </a:t>
            </a:r>
            <a:r>
              <a:rPr lang="en-US" sz="3200" i="1" dirty="0" err="1"/>
              <a:t>int</a:t>
            </a:r>
            <a:r>
              <a:rPr lang="en-US" sz="3200" i="1" dirty="0"/>
              <a:t> n)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{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</a:t>
            </a:r>
            <a:r>
              <a:rPr lang="en-US" sz="3200" i="1" dirty="0" err="1"/>
              <a:t>int</a:t>
            </a:r>
            <a:r>
              <a:rPr lang="en-US" sz="3200" i="1" dirty="0"/>
              <a:t> d = 0;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for (</a:t>
            </a:r>
            <a:r>
              <a:rPr lang="en-US" sz="3200" i="1" dirty="0" err="1"/>
              <a:t>int</a:t>
            </a:r>
            <a:r>
              <a:rPr lang="en-US" sz="3200" i="1" dirty="0"/>
              <a:t> </a:t>
            </a:r>
            <a:r>
              <a:rPr lang="en-US" sz="3200" i="1" dirty="0" err="1"/>
              <a:t>i</a:t>
            </a:r>
            <a:r>
              <a:rPr lang="en-US" sz="3200" i="1" dirty="0"/>
              <a:t> = 0; </a:t>
            </a:r>
            <a:r>
              <a:rPr lang="en-US" sz="3200" i="1" dirty="0" err="1"/>
              <a:t>i</a:t>
            </a:r>
            <a:r>
              <a:rPr lang="en-US" sz="3200" i="1" dirty="0"/>
              <a:t>&lt;n; </a:t>
            </a:r>
            <a:r>
              <a:rPr lang="en-US" sz="3200" i="1" dirty="0" err="1"/>
              <a:t>i</a:t>
            </a:r>
            <a:r>
              <a:rPr lang="en-US" sz="3200" i="1" dirty="0"/>
              <a:t>++)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if (a[</a:t>
            </a:r>
            <a:r>
              <a:rPr lang="en-US" sz="3200" i="1" dirty="0" err="1"/>
              <a:t>i</a:t>
            </a:r>
            <a:r>
              <a:rPr lang="en-US" sz="3200" i="1" dirty="0"/>
              <a:t>] </a:t>
            </a:r>
            <a:r>
              <a:rPr lang="en-US" sz="3200" i="1" dirty="0" err="1"/>
              <a:t>thỏa</a:t>
            </a:r>
            <a:r>
              <a:rPr lang="en-US" sz="3200" i="1" dirty="0"/>
              <a:t> </a:t>
            </a:r>
            <a:r>
              <a:rPr lang="en-US" sz="3200" i="1" dirty="0" err="1"/>
              <a:t>điều</a:t>
            </a:r>
            <a:r>
              <a:rPr lang="en-US" sz="3200" i="1" dirty="0"/>
              <a:t> </a:t>
            </a:r>
            <a:r>
              <a:rPr lang="en-US" sz="3200" i="1" dirty="0" err="1"/>
              <a:t>kiện</a:t>
            </a:r>
            <a:r>
              <a:rPr lang="en-US" sz="3200" i="1" dirty="0"/>
              <a:t>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	d++;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   </a:t>
            </a:r>
            <a:r>
              <a:rPr lang="en-US" sz="3200" i="1" dirty="0">
                <a:solidFill>
                  <a:srgbClr val="FF0000"/>
                </a:solidFill>
              </a:rPr>
              <a:t>return d;</a:t>
            </a:r>
            <a:endParaRPr lang="en-US" sz="3200" dirty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}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39174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8382000" cy="44926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u="sng" dirty="0" err="1"/>
              <a:t>Mẫu</a:t>
            </a:r>
            <a:r>
              <a:rPr lang="en-US" sz="3200" b="1" u="sng" dirty="0"/>
              <a:t> 2: 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 err="1"/>
              <a:t>int</a:t>
            </a:r>
            <a:r>
              <a:rPr lang="en-US" sz="3200" i="1" dirty="0"/>
              <a:t> </a:t>
            </a:r>
            <a:r>
              <a:rPr lang="en-US" sz="3200" i="1" dirty="0" err="1"/>
              <a:t>DemXXX</a:t>
            </a:r>
            <a:r>
              <a:rPr lang="en-US" sz="3200" i="1" dirty="0"/>
              <a:t>(&lt;KDL&gt; a[], </a:t>
            </a:r>
            <a:r>
              <a:rPr lang="en-US" sz="3200" i="1" dirty="0" err="1"/>
              <a:t>int</a:t>
            </a:r>
            <a:r>
              <a:rPr lang="en-US" sz="3200" i="1" dirty="0"/>
              <a:t> n, </a:t>
            </a:r>
            <a:r>
              <a:rPr lang="en-US" sz="3200" i="1" dirty="0" err="1"/>
              <a:t>int</a:t>
            </a:r>
            <a:r>
              <a:rPr lang="en-US" sz="3200" i="1" dirty="0"/>
              <a:t> x)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{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</a:t>
            </a:r>
            <a:r>
              <a:rPr lang="en-US" sz="3200" i="1" dirty="0" err="1"/>
              <a:t>int</a:t>
            </a:r>
            <a:r>
              <a:rPr lang="en-US" sz="3200" i="1" dirty="0"/>
              <a:t> d = 0;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for (</a:t>
            </a:r>
            <a:r>
              <a:rPr lang="en-US" sz="3200" i="1" dirty="0" err="1"/>
              <a:t>int</a:t>
            </a:r>
            <a:r>
              <a:rPr lang="en-US" sz="3200" i="1" dirty="0"/>
              <a:t> </a:t>
            </a:r>
            <a:r>
              <a:rPr lang="en-US" sz="3200" i="1" dirty="0" err="1"/>
              <a:t>i</a:t>
            </a:r>
            <a:r>
              <a:rPr lang="en-US" sz="3200" i="1" dirty="0"/>
              <a:t> = 0; </a:t>
            </a:r>
            <a:r>
              <a:rPr lang="en-US" sz="3200" i="1" dirty="0" err="1"/>
              <a:t>i</a:t>
            </a:r>
            <a:r>
              <a:rPr lang="en-US" sz="3200" i="1" dirty="0"/>
              <a:t>&lt;n; </a:t>
            </a:r>
            <a:r>
              <a:rPr lang="en-US" sz="3200" i="1" dirty="0" err="1"/>
              <a:t>i</a:t>
            </a:r>
            <a:r>
              <a:rPr lang="en-US" sz="3200" i="1" dirty="0"/>
              <a:t>++)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if (a[</a:t>
            </a:r>
            <a:r>
              <a:rPr lang="en-US" sz="3200" i="1" dirty="0" err="1"/>
              <a:t>i</a:t>
            </a:r>
            <a:r>
              <a:rPr lang="en-US" sz="3200" i="1" dirty="0"/>
              <a:t>] </a:t>
            </a:r>
            <a:r>
              <a:rPr lang="en-US" sz="3200" i="1" dirty="0" err="1"/>
              <a:t>thỏa</a:t>
            </a:r>
            <a:r>
              <a:rPr lang="en-US" sz="3200" i="1" dirty="0"/>
              <a:t> </a:t>
            </a:r>
            <a:r>
              <a:rPr lang="en-US" sz="3200" i="1" dirty="0" err="1"/>
              <a:t>điều</a:t>
            </a:r>
            <a:r>
              <a:rPr lang="en-US" sz="3200" i="1" dirty="0"/>
              <a:t> </a:t>
            </a:r>
            <a:r>
              <a:rPr lang="en-US" sz="3200" i="1" dirty="0" err="1"/>
              <a:t>kiện</a:t>
            </a:r>
            <a:r>
              <a:rPr lang="en-US" sz="3200" i="1" dirty="0"/>
              <a:t> so </a:t>
            </a:r>
            <a:r>
              <a:rPr lang="en-US" sz="3200" i="1" dirty="0" err="1"/>
              <a:t>với</a:t>
            </a:r>
            <a:r>
              <a:rPr lang="en-US" sz="3200" i="1" dirty="0"/>
              <a:t> x)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	d++;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   	return d;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 }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85765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28613" y="304800"/>
            <a:ext cx="8815387" cy="609600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/>
              <a:t>Ví</a:t>
            </a:r>
            <a:r>
              <a:rPr lang="en-US" sz="2600" b="1" u="sng" dirty="0"/>
              <a:t> </a:t>
            </a:r>
            <a:r>
              <a:rPr lang="en-US" sz="2600" b="1" u="sng" dirty="0" err="1"/>
              <a:t>dụ</a:t>
            </a:r>
            <a:r>
              <a:rPr lang="en-US" sz="2600" b="1" u="sng" dirty="0"/>
              <a:t> 1:</a:t>
            </a:r>
            <a:r>
              <a:rPr lang="en-US" sz="2600" b="1" dirty="0"/>
              <a:t> </a:t>
            </a:r>
            <a:r>
              <a:rPr lang="en-US" sz="2600" b="1" dirty="0" err="1"/>
              <a:t>Đếm</a:t>
            </a:r>
            <a:r>
              <a:rPr lang="en-US" sz="2600" b="1" dirty="0"/>
              <a:t> </a:t>
            </a:r>
            <a:r>
              <a:rPr lang="en-US" sz="2600" b="1" dirty="0" err="1"/>
              <a:t>các</a:t>
            </a:r>
            <a:r>
              <a:rPr lang="en-US" sz="2600" b="1" dirty="0"/>
              <a:t> </a:t>
            </a:r>
            <a:r>
              <a:rPr lang="en-US" sz="2600" b="1" dirty="0" err="1"/>
              <a:t>phần</a:t>
            </a:r>
            <a:r>
              <a:rPr lang="en-US" sz="2600" b="1" dirty="0"/>
              <a:t> </a:t>
            </a:r>
            <a:r>
              <a:rPr lang="en-US" sz="2600" b="1" dirty="0" err="1"/>
              <a:t>tử</a:t>
            </a:r>
            <a:r>
              <a:rPr lang="en-US" sz="2600" b="1" dirty="0"/>
              <a:t> </a:t>
            </a:r>
            <a:r>
              <a:rPr lang="en-US" sz="2600" b="1" dirty="0" err="1"/>
              <a:t>có</a:t>
            </a:r>
            <a:r>
              <a:rPr lang="en-US" sz="2600" b="1" dirty="0"/>
              <a:t> </a:t>
            </a:r>
            <a:r>
              <a:rPr lang="en-US" sz="2600" b="1" dirty="0" err="1"/>
              <a:t>giá</a:t>
            </a:r>
            <a:r>
              <a:rPr lang="en-US" sz="2600" b="1" dirty="0"/>
              <a:t> </a:t>
            </a:r>
            <a:r>
              <a:rPr lang="en-US" sz="2600" b="1" dirty="0" err="1"/>
              <a:t>trị</a:t>
            </a:r>
            <a:r>
              <a:rPr lang="en-US" sz="2600" b="1" dirty="0"/>
              <a:t> </a:t>
            </a:r>
            <a:r>
              <a:rPr lang="en-US" sz="2600" b="1" dirty="0" err="1"/>
              <a:t>là</a:t>
            </a:r>
            <a:r>
              <a:rPr lang="en-US" sz="2600" b="1" dirty="0"/>
              <a:t> </a:t>
            </a:r>
            <a:r>
              <a:rPr lang="en-US" sz="2600" b="1" dirty="0" err="1"/>
              <a:t>số</a:t>
            </a:r>
            <a:r>
              <a:rPr lang="en-US" sz="2600" b="1" dirty="0"/>
              <a:t> </a:t>
            </a:r>
            <a:r>
              <a:rPr lang="en-US" sz="2600" b="1" dirty="0" err="1"/>
              <a:t>nguyên</a:t>
            </a:r>
            <a:r>
              <a:rPr lang="en-US" sz="2600" b="1" dirty="0"/>
              <a:t> </a:t>
            </a:r>
            <a:r>
              <a:rPr lang="en-US" sz="2600" b="1" dirty="0" err="1"/>
              <a:t>tố</a:t>
            </a:r>
            <a:r>
              <a:rPr lang="en-US" sz="2600" b="1" dirty="0"/>
              <a:t> </a:t>
            </a:r>
            <a:r>
              <a:rPr lang="en-US" sz="2600" b="1" dirty="0" err="1"/>
              <a:t>trong</a:t>
            </a:r>
            <a:r>
              <a:rPr lang="en-US" sz="2600" b="1" dirty="0"/>
              <a:t> </a:t>
            </a:r>
            <a:r>
              <a:rPr lang="en-US" sz="2600" b="1" dirty="0" err="1"/>
              <a:t>mảng</a:t>
            </a:r>
            <a:r>
              <a:rPr lang="en-US" sz="2600" b="1" dirty="0"/>
              <a:t> </a:t>
            </a:r>
            <a:r>
              <a:rPr lang="en-US" sz="2600" b="1" dirty="0" err="1"/>
              <a:t>số</a:t>
            </a:r>
            <a:r>
              <a:rPr lang="en-US" sz="2600" b="1" dirty="0"/>
              <a:t> </a:t>
            </a:r>
            <a:r>
              <a:rPr lang="en-US" sz="2600" b="1" dirty="0" err="1"/>
              <a:t>nguyên</a:t>
            </a:r>
            <a:endParaRPr lang="en-US" sz="2600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219200"/>
            <a:ext cx="4267200" cy="557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marL="228600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7688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DemSNT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(a[i]) ==1)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d++;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}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}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return d;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143000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k)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1; i &lt;= k;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(k % i == 0)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d++;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}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if(d == 2) return 1;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return 0;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0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KHÁI NIỆM VÀ KHAI BÁO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394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676400"/>
            <a:ext cx="8153400" cy="47974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 err="1"/>
              <a:t>int</a:t>
            </a:r>
            <a:r>
              <a:rPr lang="en-US" sz="2400" i="1" dirty="0"/>
              <a:t> </a:t>
            </a:r>
            <a:r>
              <a:rPr lang="en-US" sz="2400" i="1" dirty="0" err="1"/>
              <a:t>DemNhoHonX</a:t>
            </a:r>
            <a:r>
              <a:rPr lang="en-US" sz="2400" i="1" dirty="0"/>
              <a:t>(</a:t>
            </a:r>
            <a:r>
              <a:rPr lang="en-US" sz="2400" i="1" dirty="0" err="1"/>
              <a:t>int</a:t>
            </a:r>
            <a:r>
              <a:rPr lang="en-US" sz="2400" i="1" dirty="0"/>
              <a:t> a[], </a:t>
            </a:r>
            <a:r>
              <a:rPr lang="en-US" sz="2400" i="1" dirty="0" err="1"/>
              <a:t>int</a:t>
            </a:r>
            <a:r>
              <a:rPr lang="en-US" sz="2400" i="1" dirty="0"/>
              <a:t> n, </a:t>
            </a:r>
            <a:r>
              <a:rPr lang="en-US" sz="2400" i="1" dirty="0" err="1"/>
              <a:t>int</a:t>
            </a:r>
            <a:r>
              <a:rPr lang="en-US" sz="2400" i="1" dirty="0"/>
              <a:t> x)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{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</a:t>
            </a:r>
            <a:r>
              <a:rPr lang="en-US" sz="2400" i="1" dirty="0" err="1"/>
              <a:t>int</a:t>
            </a:r>
            <a:r>
              <a:rPr lang="en-US" sz="2400" i="1" dirty="0"/>
              <a:t> d = 0;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for (</a:t>
            </a:r>
            <a:r>
              <a:rPr lang="en-US" sz="2400" i="1" dirty="0" err="1"/>
              <a:t>int</a:t>
            </a:r>
            <a:r>
              <a:rPr lang="en-US" sz="2400" i="1" dirty="0"/>
              <a:t> </a:t>
            </a:r>
            <a:r>
              <a:rPr lang="en-US" sz="2400" i="1" dirty="0" err="1"/>
              <a:t>i</a:t>
            </a:r>
            <a:r>
              <a:rPr lang="en-US" sz="2400" i="1" dirty="0"/>
              <a:t> = 0; </a:t>
            </a:r>
            <a:r>
              <a:rPr lang="en-US" sz="2400" i="1" dirty="0" err="1"/>
              <a:t>i</a:t>
            </a:r>
            <a:r>
              <a:rPr lang="en-US" sz="2400" i="1" dirty="0"/>
              <a:t>&lt;n; </a:t>
            </a:r>
            <a:r>
              <a:rPr lang="en-US" sz="2400" i="1" dirty="0" err="1"/>
              <a:t>i</a:t>
            </a:r>
            <a:r>
              <a:rPr lang="en-US" sz="2400" i="1" dirty="0"/>
              <a:t>++)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     if (a[</a:t>
            </a:r>
            <a:r>
              <a:rPr lang="en-US" sz="2400" i="1" dirty="0" err="1"/>
              <a:t>i</a:t>
            </a:r>
            <a:r>
              <a:rPr lang="en-US" sz="2400" i="1" dirty="0"/>
              <a:t>] &lt; x)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           d++;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return d;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}</a:t>
            </a:r>
            <a:endParaRPr lang="en-US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8600"/>
            <a:ext cx="8382000" cy="609600"/>
          </a:xfrm>
        </p:spPr>
        <p:txBody>
          <a:bodyPr rtlCol="0">
            <a:noAutofit/>
          </a:bodyPr>
          <a:lstStyle/>
          <a:p>
            <a:pPr marL="11113" indent="-22225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b="1" u="sng" dirty="0" err="1">
                <a:solidFill>
                  <a:schemeClr val="bg1"/>
                </a:solidFill>
              </a:rPr>
              <a:t>Ví</a:t>
            </a:r>
            <a:r>
              <a:rPr lang="en-US" sz="3200" b="1" u="sng" dirty="0">
                <a:solidFill>
                  <a:schemeClr val="bg1"/>
                </a:solidFill>
              </a:rPr>
              <a:t> </a:t>
            </a:r>
            <a:r>
              <a:rPr lang="en-US" sz="3200" b="1" u="sng" dirty="0" err="1">
                <a:solidFill>
                  <a:schemeClr val="bg1"/>
                </a:solidFill>
              </a:rPr>
              <a:t>dụ</a:t>
            </a:r>
            <a:r>
              <a:rPr lang="en-US" sz="3200" b="1" u="sng" dirty="0">
                <a:solidFill>
                  <a:schemeClr val="bg1"/>
                </a:solidFill>
              </a:rPr>
              <a:t> 2: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Đếm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các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phần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tử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giá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trị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nhỏ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hơn</a:t>
            </a:r>
            <a:r>
              <a:rPr lang="en-US" sz="3200" dirty="0">
                <a:solidFill>
                  <a:schemeClr val="bg1"/>
                </a:solidFill>
              </a:rPr>
              <a:t> x </a:t>
            </a:r>
            <a:r>
              <a:rPr lang="en-US" sz="3200" dirty="0" err="1">
                <a:solidFill>
                  <a:schemeClr val="bg1"/>
                </a:solidFill>
              </a:rPr>
              <a:t>trong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mảng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số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nguyên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305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04800" y="0"/>
            <a:ext cx="85344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#define MAX 100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&amp;n);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XuatMang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</a:t>
            </a:r>
          </a:p>
          <a:p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k);</a:t>
            </a:r>
          </a:p>
          <a:p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DemSNT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&amp;n){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prinft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&amp;n);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n){	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for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n;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++)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phan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vi tri %d: “,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&amp;a[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953588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181600" y="1676400"/>
            <a:ext cx="388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7688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DemSNT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i++)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(a[i]) ==1)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d++;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return d;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457200"/>
            <a:ext cx="457200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XuatMang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0;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 n;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++)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printf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(“%d\t”, a[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]);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endParaRPr lang="en-US" sz="2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1; i &lt;= k; i++)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(k % i == 0)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d++;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if (d == 2) return 1;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return 0;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0862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838200" y="692289"/>
            <a:ext cx="67056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dirty="0" err="1"/>
              <a:t>int</a:t>
            </a:r>
            <a:r>
              <a:rPr lang="en-US" dirty="0"/>
              <a:t> main()</a:t>
            </a:r>
          </a:p>
          <a:p>
            <a:pPr eaLnBrk="1" hangingPunct="1"/>
            <a:r>
              <a:rPr lang="en-US" dirty="0"/>
              <a:t>{</a:t>
            </a:r>
          </a:p>
          <a:p>
            <a:pPr lvl="1" eaLnBrk="1" hangingPunct="1"/>
            <a:r>
              <a:rPr lang="en-US" dirty="0" err="1"/>
              <a:t>int</a:t>
            </a:r>
            <a:r>
              <a:rPr lang="en-US" dirty="0"/>
              <a:t> a[MAX], n, </a:t>
            </a:r>
            <a:r>
              <a:rPr lang="en-US" dirty="0" err="1"/>
              <a:t>kq</a:t>
            </a:r>
            <a:r>
              <a:rPr lang="en-US" dirty="0"/>
              <a:t>;</a:t>
            </a:r>
          </a:p>
          <a:p>
            <a:pPr lvl="1" eaLnBrk="1" hangingPunct="1"/>
            <a:r>
              <a:rPr lang="en-US" dirty="0" err="1"/>
              <a:t>NhapKichThuoc</a:t>
            </a:r>
            <a:r>
              <a:rPr lang="en-US" dirty="0"/>
              <a:t>(n);</a:t>
            </a:r>
          </a:p>
          <a:p>
            <a:pPr lvl="1" eaLnBrk="1" hangingPunct="1"/>
            <a:r>
              <a:rPr lang="en-US" dirty="0" err="1"/>
              <a:t>NhapMang</a:t>
            </a:r>
            <a:r>
              <a:rPr lang="en-US" dirty="0"/>
              <a:t>(a, n);</a:t>
            </a:r>
          </a:p>
          <a:p>
            <a:pPr lvl="1" eaLnBrk="1" hangingPunct="1"/>
            <a:r>
              <a:rPr lang="fr-FR" dirty="0" err="1"/>
              <a:t>printf</a:t>
            </a:r>
            <a:r>
              <a:rPr lang="fr-FR" dirty="0"/>
              <a:t>("Cac </a:t>
            </a:r>
            <a:r>
              <a:rPr lang="fr-FR" dirty="0" err="1"/>
              <a:t>phan</a:t>
            </a:r>
            <a:r>
              <a:rPr lang="fr-FR" dirty="0"/>
              <a:t> tu </a:t>
            </a:r>
            <a:r>
              <a:rPr lang="fr-FR" dirty="0" err="1"/>
              <a:t>cua</a:t>
            </a:r>
            <a:r>
              <a:rPr lang="fr-FR" dirty="0"/>
              <a:t> </a:t>
            </a:r>
            <a:r>
              <a:rPr lang="fr-FR" dirty="0" err="1"/>
              <a:t>mang</a:t>
            </a:r>
            <a:r>
              <a:rPr lang="fr-FR" dirty="0"/>
              <a:t>:\n");</a:t>
            </a:r>
          </a:p>
          <a:p>
            <a:pPr lvl="1" eaLnBrk="1" hangingPunct="1"/>
            <a:r>
              <a:rPr lang="en-US" dirty="0" err="1"/>
              <a:t>XuatMang</a:t>
            </a:r>
            <a:r>
              <a:rPr lang="en-US" dirty="0"/>
              <a:t>(a, n);</a:t>
            </a:r>
          </a:p>
          <a:p>
            <a:pPr lvl="1" eaLnBrk="1" hangingPunct="1"/>
            <a:r>
              <a:rPr lang="en-US" dirty="0" err="1">
                <a:solidFill>
                  <a:srgbClr val="FF0000"/>
                </a:solidFill>
              </a:rPr>
              <a:t>kq</a:t>
            </a:r>
            <a:r>
              <a:rPr lang="en-US" dirty="0">
                <a:solidFill>
                  <a:srgbClr val="FF0000"/>
                </a:solidFill>
              </a:rPr>
              <a:t> = </a:t>
            </a:r>
            <a:r>
              <a:rPr lang="en-US" dirty="0" err="1">
                <a:solidFill>
                  <a:srgbClr val="FF0000"/>
                </a:solidFill>
              </a:rPr>
              <a:t>DemSNT</a:t>
            </a:r>
            <a:r>
              <a:rPr lang="en-US" dirty="0">
                <a:solidFill>
                  <a:srgbClr val="FF0000"/>
                </a:solidFill>
              </a:rPr>
              <a:t>(a, n);</a:t>
            </a:r>
          </a:p>
          <a:p>
            <a:pPr lvl="1" eaLnBrk="1" hangingPunct="1"/>
            <a:r>
              <a:rPr lang="en-US" dirty="0">
                <a:solidFill>
                  <a:srgbClr val="FF0000"/>
                </a:solidFill>
              </a:rPr>
              <a:t>if(</a:t>
            </a:r>
            <a:r>
              <a:rPr lang="en-US" dirty="0" err="1">
                <a:solidFill>
                  <a:srgbClr val="FF0000"/>
                </a:solidFill>
              </a:rPr>
              <a:t>kq</a:t>
            </a:r>
            <a:r>
              <a:rPr lang="en-US" dirty="0">
                <a:solidFill>
                  <a:srgbClr val="FF0000"/>
                </a:solidFill>
              </a:rPr>
              <a:t>==0)</a:t>
            </a:r>
          </a:p>
          <a:p>
            <a:pPr lvl="2" eaLnBrk="1" hangingPunct="1"/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("</a:t>
            </a:r>
            <a:r>
              <a:rPr lang="en-US" dirty="0" err="1">
                <a:solidFill>
                  <a:srgbClr val="FF0000"/>
                </a:solidFill>
              </a:rPr>
              <a:t>Khong</a:t>
            </a:r>
            <a:r>
              <a:rPr lang="en-US" dirty="0">
                <a:solidFill>
                  <a:srgbClr val="FF0000"/>
                </a:solidFill>
              </a:rPr>
              <a:t> co so </a:t>
            </a:r>
            <a:r>
              <a:rPr lang="en-US" dirty="0" err="1">
                <a:solidFill>
                  <a:srgbClr val="FF0000"/>
                </a:solidFill>
              </a:rPr>
              <a:t>nguyen</a:t>
            </a:r>
            <a:r>
              <a:rPr lang="en-US" dirty="0">
                <a:solidFill>
                  <a:srgbClr val="FF0000"/>
                </a:solidFill>
              </a:rPr>
              <a:t> to </a:t>
            </a:r>
            <a:r>
              <a:rPr lang="en-US" dirty="0" err="1">
                <a:solidFill>
                  <a:srgbClr val="FF0000"/>
                </a:solidFill>
              </a:rPr>
              <a:t>trong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mang</a:t>
            </a:r>
            <a:r>
              <a:rPr lang="en-US" dirty="0">
                <a:solidFill>
                  <a:srgbClr val="FF0000"/>
                </a:solidFill>
              </a:rPr>
              <a:t>“);</a:t>
            </a:r>
          </a:p>
          <a:p>
            <a:pPr lvl="1" eaLnBrk="1" hangingPunct="1"/>
            <a:r>
              <a:rPr lang="en-US" dirty="0">
                <a:solidFill>
                  <a:srgbClr val="FF0000"/>
                </a:solidFill>
              </a:rPr>
              <a:t>else</a:t>
            </a:r>
          </a:p>
          <a:p>
            <a:pPr lvl="2" eaLnBrk="1" hangingPunct="1"/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("So </a:t>
            </a:r>
            <a:r>
              <a:rPr lang="en-US" dirty="0" err="1">
                <a:solidFill>
                  <a:srgbClr val="FF0000"/>
                </a:solidFill>
              </a:rPr>
              <a:t>luong</a:t>
            </a:r>
            <a:r>
              <a:rPr lang="en-US" dirty="0">
                <a:solidFill>
                  <a:srgbClr val="FF0000"/>
                </a:solidFill>
              </a:rPr>
              <a:t> so </a:t>
            </a:r>
            <a:r>
              <a:rPr lang="en-US" dirty="0" err="1">
                <a:solidFill>
                  <a:srgbClr val="FF0000"/>
                </a:solidFill>
              </a:rPr>
              <a:t>nguyen</a:t>
            </a:r>
            <a:r>
              <a:rPr lang="en-US" dirty="0">
                <a:solidFill>
                  <a:srgbClr val="FF0000"/>
                </a:solidFill>
              </a:rPr>
              <a:t> to la: %d“, </a:t>
            </a:r>
            <a:r>
              <a:rPr lang="en-US" dirty="0" err="1">
                <a:solidFill>
                  <a:srgbClr val="FF0000"/>
                </a:solidFill>
              </a:rPr>
              <a:t>kq</a:t>
            </a:r>
            <a:r>
              <a:rPr lang="en-US" dirty="0">
                <a:solidFill>
                  <a:srgbClr val="FF0000"/>
                </a:solidFill>
              </a:rPr>
              <a:t>);</a:t>
            </a:r>
          </a:p>
          <a:p>
            <a:pPr eaLnBrk="1" hangingPunct="1"/>
            <a:r>
              <a:rPr lang="en-US" dirty="0"/>
              <a:t>       </a:t>
            </a:r>
            <a:r>
              <a:rPr lang="en-US" dirty="0" err="1"/>
              <a:t>getch</a:t>
            </a:r>
            <a:r>
              <a:rPr lang="en-US" dirty="0"/>
              <a:t>();</a:t>
            </a:r>
          </a:p>
          <a:p>
            <a:pPr eaLnBrk="1" hangingPunct="1"/>
            <a:r>
              <a:rPr lang="en-US" dirty="0"/>
              <a:t>       return 0;</a:t>
            </a:r>
          </a:p>
          <a:p>
            <a:pPr eaLnBrk="1" hangingPunct="1"/>
            <a:r>
              <a:rPr lang="en-US" dirty="0"/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024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:</a:t>
            </a:r>
          </a:p>
          <a:p>
            <a:pPr marL="0" indent="0" algn="just">
              <a:buNone/>
            </a:pPr>
            <a:r>
              <a:rPr lang="en-US" dirty="0"/>
              <a:t>1.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lẻ</a:t>
            </a:r>
            <a:r>
              <a:rPr lang="en-US" dirty="0"/>
              <a:t>.</a:t>
            </a:r>
          </a:p>
          <a:p>
            <a:pPr marL="0" indent="0" algn="just">
              <a:buNone/>
            </a:pPr>
            <a:r>
              <a:rPr lang="en-US" dirty="0"/>
              <a:t>2.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bội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3.</a:t>
            </a:r>
          </a:p>
        </p:txBody>
      </p:sp>
    </p:spTree>
    <p:extLst>
      <p:ext uri="{BB962C8B-B14F-4D97-AF65-F5344CB8AC3E}">
        <p14:creationId xmlns:p14="http://schemas.microsoft.com/office/powerpoint/2010/main" val="27599678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TÌM KIẾM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324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x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4294967295"/>
          </p:nvPr>
        </p:nvSpPr>
        <p:spPr>
          <a:xfrm>
            <a:off x="457200" y="1905000"/>
            <a:ext cx="8382000" cy="41910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b="1" dirty="0"/>
              <a:t>Ý </a:t>
            </a:r>
            <a:r>
              <a:rPr lang="en-US" b="1" dirty="0" err="1"/>
              <a:t>tưởng</a:t>
            </a:r>
            <a:r>
              <a:rPr lang="en-US" b="1" dirty="0"/>
              <a:t> </a:t>
            </a:r>
            <a:endParaRPr lang="en-US" dirty="0"/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	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lượt</a:t>
            </a:r>
            <a:r>
              <a:rPr lang="en-US" dirty="0"/>
              <a:t> 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b="1" dirty="0"/>
              <a:t>x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,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, ...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b="1" dirty="0"/>
              <a:t>a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,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thấy</a:t>
            </a:r>
            <a:r>
              <a:rPr lang="en-US" dirty="0"/>
              <a:t> </a:t>
            </a:r>
            <a:r>
              <a:rPr lang="en-US" b="1" dirty="0"/>
              <a:t>x</a:t>
            </a:r>
            <a:endParaRPr lang="en-US" dirty="0"/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x =10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x =25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Cloud 15"/>
          <p:cNvSpPr/>
          <p:nvPr/>
        </p:nvSpPr>
        <p:spPr>
          <a:xfrm>
            <a:off x="7086600" y="5135562"/>
            <a:ext cx="1600200" cy="838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Chưa hết mảng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536150"/>
              </p:ext>
            </p:extLst>
          </p:nvPr>
        </p:nvGraphicFramePr>
        <p:xfrm>
          <a:off x="838200" y="4033719"/>
          <a:ext cx="6096000" cy="766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7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41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10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32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13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9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</a:t>
                      </a:r>
                    </a:p>
                  </a:txBody>
                  <a:tcPr marT="45700" marB="457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811293"/>
              </p:ext>
            </p:extLst>
          </p:nvPr>
        </p:nvGraphicFramePr>
        <p:xfrm>
          <a:off x="838200" y="5842000"/>
          <a:ext cx="6096000" cy="766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41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10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32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13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9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</a:t>
                      </a:r>
                    </a:p>
                  </a:txBody>
                  <a:tcPr marT="45700" marB="457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38200" y="3576519"/>
            <a:ext cx="609600" cy="838200"/>
            <a:chOff x="838200" y="3657600"/>
            <a:chExt cx="609600" cy="838200"/>
          </a:xfrm>
        </p:grpSpPr>
        <p:sp>
          <p:nvSpPr>
            <p:cNvPr id="6" name="Down Arrow Callout 5"/>
            <p:cNvSpPr/>
            <p:nvPr/>
          </p:nvSpPr>
          <p:spPr>
            <a:xfrm>
              <a:off x="838200" y="3657600"/>
              <a:ext cx="609600" cy="457200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10</a:t>
              </a: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838200" y="4114800"/>
              <a:ext cx="609600" cy="381000"/>
            </a:xfrm>
            <a:prstGeom prst="flowChartProcess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/>
            </a:p>
          </p:txBody>
        </p:sp>
      </p:grpSp>
      <p:sp>
        <p:nvSpPr>
          <p:cNvPr id="11" name="Flowchart: Process 10"/>
          <p:cNvSpPr/>
          <p:nvPr/>
        </p:nvSpPr>
        <p:spPr>
          <a:xfrm>
            <a:off x="3276600" y="4013081"/>
            <a:ext cx="609600" cy="381000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10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838200" y="5384800"/>
            <a:ext cx="609600" cy="787400"/>
            <a:chOff x="838200" y="5384800"/>
            <a:chExt cx="609600" cy="787400"/>
          </a:xfrm>
        </p:grpSpPr>
        <p:sp>
          <p:nvSpPr>
            <p:cNvPr id="8" name="Down Arrow Callout 7"/>
            <p:cNvSpPr/>
            <p:nvPr/>
          </p:nvSpPr>
          <p:spPr>
            <a:xfrm>
              <a:off x="838200" y="5384800"/>
              <a:ext cx="609600" cy="457200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/>
                <a:t>25</a:t>
              </a:r>
            </a:p>
          </p:txBody>
        </p:sp>
        <p:sp>
          <p:nvSpPr>
            <p:cNvPr id="12" name="Flowchart: Process 11"/>
            <p:cNvSpPr/>
            <p:nvPr/>
          </p:nvSpPr>
          <p:spPr>
            <a:xfrm>
              <a:off x="838200" y="5867400"/>
              <a:ext cx="609600" cy="304800"/>
            </a:xfrm>
            <a:prstGeom prst="flowChartProcess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/>
            </a:p>
          </p:txBody>
        </p:sp>
      </p:grpSp>
      <p:sp>
        <p:nvSpPr>
          <p:cNvPr id="14" name="Cloud 13"/>
          <p:cNvSpPr/>
          <p:nvPr/>
        </p:nvSpPr>
        <p:spPr>
          <a:xfrm>
            <a:off x="7086600" y="3479681"/>
            <a:ext cx="15240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Chưa hết mảng</a:t>
            </a:r>
          </a:p>
        </p:txBody>
      </p:sp>
      <p:sp>
        <p:nvSpPr>
          <p:cNvPr id="15" name="Cloud 14"/>
          <p:cNvSpPr/>
          <p:nvPr/>
        </p:nvSpPr>
        <p:spPr>
          <a:xfrm>
            <a:off x="6934200" y="3403481"/>
            <a:ext cx="1752600" cy="1163638"/>
          </a:xfrm>
          <a:prstGeom prst="clou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tìm</a:t>
            </a:r>
            <a:r>
              <a:rPr lang="en-US" sz="2000" dirty="0"/>
              <a:t> </a:t>
            </a:r>
            <a:r>
              <a:rPr lang="en-US" sz="2000" dirty="0" err="1"/>
              <a:t>thấy</a:t>
            </a:r>
            <a:r>
              <a:rPr lang="en-US" sz="2000" dirty="0"/>
              <a:t> </a:t>
            </a:r>
            <a:r>
              <a:rPr lang="en-US" sz="2000" dirty="0" err="1"/>
              <a:t>tại</a:t>
            </a:r>
            <a:r>
              <a:rPr lang="en-US" sz="2000" dirty="0"/>
              <a:t> </a:t>
            </a:r>
            <a:r>
              <a:rPr lang="en-US" sz="2000" dirty="0" err="1"/>
              <a:t>vị</a:t>
            </a:r>
            <a:r>
              <a:rPr lang="en-US" sz="2000" dirty="0"/>
              <a:t> </a:t>
            </a:r>
            <a:r>
              <a:rPr lang="en-US" sz="2000" dirty="0" err="1"/>
              <a:t>trí</a:t>
            </a:r>
            <a:r>
              <a:rPr lang="en-US" sz="2000" dirty="0"/>
              <a:t> 4</a:t>
            </a:r>
          </a:p>
        </p:txBody>
      </p:sp>
      <p:sp>
        <p:nvSpPr>
          <p:cNvPr id="17" name="Cloud 16"/>
          <p:cNvSpPr/>
          <p:nvPr/>
        </p:nvSpPr>
        <p:spPr>
          <a:xfrm>
            <a:off x="7086600" y="5105400"/>
            <a:ext cx="1752600" cy="1066800"/>
          </a:xfrm>
          <a:prstGeom prst="clou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mảng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8769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07083 -0.0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-0.00185 L 0.1375 -4.44444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5 -4.44444E-6 L 0.19861 -4.44444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61 -4.44444E-6 L 0.26806 -0.0018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3" presetClass="entr" presetSubtype="1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.06806 -0.0018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06 -2.59259E-6 L 0.13472 -2.59259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72 0.00185 L 0.20139 -2.59259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139 -2.59259E-6 L 0.27639 -2.59259E-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39 -2.59259E-6 L 0.34306 -2.59259E-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306 -2.59259E-6 L 0.40139 -2.59259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139 -2.59259E-6 L 0.46806 -2.59259E-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06 -2.59259E-6 L 0.53472 -2.59259E-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472 -2.59259E-6 L 0.60139 -0.00185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139 -0.00185 L 0.66806 -0.0018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1" grpId="0" animBg="1"/>
      <p:bldP spid="14" grpId="0" animBg="1"/>
      <p:bldP spid="14" grpId="1" animBg="1"/>
      <p:bldP spid="15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447800"/>
            <a:ext cx="8305800" cy="50260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b="1" i="1" dirty="0"/>
              <a:t>(</a:t>
            </a:r>
            <a:r>
              <a:rPr lang="en-US" sz="2800" b="1" i="1" dirty="0" err="1"/>
              <a:t>nếu</a:t>
            </a:r>
            <a:r>
              <a:rPr lang="en-US" sz="2800" b="1" i="1" dirty="0"/>
              <a:t> x </a:t>
            </a:r>
            <a:r>
              <a:rPr lang="en-US" sz="2800" b="1" i="1" dirty="0" err="1"/>
              <a:t>không</a:t>
            </a:r>
            <a:r>
              <a:rPr lang="en-US" sz="2800" b="1" i="1" dirty="0"/>
              <a:t> </a:t>
            </a:r>
            <a:r>
              <a:rPr lang="en-US" sz="2800" b="1" i="1" dirty="0" err="1"/>
              <a:t>xuất</a:t>
            </a:r>
            <a:r>
              <a:rPr lang="en-US" sz="2800" b="1" i="1" dirty="0"/>
              <a:t> </a:t>
            </a:r>
            <a:r>
              <a:rPr lang="en-US" sz="2800" b="1" i="1" dirty="0" err="1"/>
              <a:t>hiện</a:t>
            </a:r>
            <a:r>
              <a:rPr lang="en-US" sz="2800" b="1" i="1" dirty="0"/>
              <a:t> </a:t>
            </a:r>
            <a:r>
              <a:rPr lang="en-US" sz="2800" b="1" i="1" dirty="0" err="1"/>
              <a:t>trong</a:t>
            </a:r>
            <a:r>
              <a:rPr lang="en-US" sz="2800" b="1" i="1" dirty="0"/>
              <a:t> </a:t>
            </a:r>
            <a:r>
              <a:rPr lang="en-US" sz="2800" b="1" i="1" dirty="0" err="1"/>
              <a:t>mảng</a:t>
            </a:r>
            <a:r>
              <a:rPr lang="en-US" sz="2800" b="1" i="1" dirty="0"/>
              <a:t> </a:t>
            </a:r>
            <a:r>
              <a:rPr lang="en-US" sz="2800" b="1" i="1" dirty="0" err="1"/>
              <a:t>trả</a:t>
            </a:r>
            <a:r>
              <a:rPr lang="en-US" sz="2800" b="1" i="1" dirty="0"/>
              <a:t> </a:t>
            </a:r>
            <a:r>
              <a:rPr lang="en-US" sz="2800" b="1" i="1" dirty="0" err="1"/>
              <a:t>về</a:t>
            </a:r>
            <a:r>
              <a:rPr lang="en-US" sz="2800" b="1" i="1" dirty="0"/>
              <a:t> -1)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 err="1"/>
              <a:t>int</a:t>
            </a:r>
            <a:r>
              <a:rPr lang="en-US" sz="2800" i="1" dirty="0"/>
              <a:t> </a:t>
            </a:r>
            <a:r>
              <a:rPr lang="en-US" sz="2800" i="1" dirty="0" err="1"/>
              <a:t>TimVTX</a:t>
            </a:r>
            <a:r>
              <a:rPr lang="en-US" sz="2800" i="1" dirty="0"/>
              <a:t>(</a:t>
            </a:r>
            <a:r>
              <a:rPr lang="en-US" sz="2800" i="1" dirty="0" err="1"/>
              <a:t>int</a:t>
            </a:r>
            <a:r>
              <a:rPr lang="en-US" sz="2800" i="1" dirty="0"/>
              <a:t> a[], </a:t>
            </a:r>
            <a:r>
              <a:rPr lang="en-US" sz="2800" i="1" dirty="0" err="1"/>
              <a:t>int</a:t>
            </a:r>
            <a:r>
              <a:rPr lang="en-US" sz="2800" i="1" dirty="0"/>
              <a:t> n, </a:t>
            </a:r>
            <a:r>
              <a:rPr lang="en-US" sz="2800" i="1" dirty="0" err="1"/>
              <a:t>int</a:t>
            </a:r>
            <a:r>
              <a:rPr lang="en-US" sz="2800" i="1" dirty="0"/>
              <a:t> x)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{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	 for (</a:t>
            </a:r>
            <a:r>
              <a:rPr lang="en-US" sz="2800" i="1" dirty="0" err="1"/>
              <a:t>int</a:t>
            </a:r>
            <a:r>
              <a:rPr lang="en-US" sz="2800" i="1" dirty="0"/>
              <a:t> </a:t>
            </a:r>
            <a:r>
              <a:rPr lang="en-US" sz="2800" i="1" dirty="0" err="1"/>
              <a:t>i</a:t>
            </a:r>
            <a:r>
              <a:rPr lang="en-US" sz="2800" i="1" dirty="0"/>
              <a:t> = 0; </a:t>
            </a:r>
            <a:r>
              <a:rPr lang="en-US" sz="2800" i="1" dirty="0" err="1"/>
              <a:t>i</a:t>
            </a:r>
            <a:r>
              <a:rPr lang="en-US" sz="2800" i="1" dirty="0"/>
              <a:t> &lt; n; </a:t>
            </a:r>
            <a:r>
              <a:rPr lang="en-US" sz="2800" i="1" dirty="0" err="1"/>
              <a:t>i</a:t>
            </a:r>
            <a:r>
              <a:rPr lang="en-US" sz="2800" i="1" dirty="0"/>
              <a:t>++)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  {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		if (a[</a:t>
            </a:r>
            <a:r>
              <a:rPr lang="en-US" sz="2800" i="1" dirty="0" err="1"/>
              <a:t>i</a:t>
            </a:r>
            <a:r>
              <a:rPr lang="en-US" sz="2800" i="1" dirty="0"/>
              <a:t>] == x)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			</a:t>
            </a:r>
            <a:r>
              <a:rPr lang="en-US" sz="2800" i="1" dirty="0">
                <a:solidFill>
                  <a:srgbClr val="FF0000"/>
                </a:solidFill>
              </a:rPr>
              <a:t>return </a:t>
            </a:r>
            <a:r>
              <a:rPr lang="en-US" sz="2800" i="1" dirty="0" err="1">
                <a:solidFill>
                  <a:srgbClr val="FF0000"/>
                </a:solidFill>
              </a:rPr>
              <a:t>i</a:t>
            </a:r>
            <a:r>
              <a:rPr lang="en-US" sz="2800" i="1" dirty="0">
                <a:solidFill>
                  <a:srgbClr val="FF0000"/>
                </a:solidFill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  }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  </a:t>
            </a:r>
            <a:r>
              <a:rPr lang="en-US" sz="2800" i="1" dirty="0">
                <a:solidFill>
                  <a:srgbClr val="FF0000"/>
                </a:solidFill>
              </a:rPr>
              <a:t>return -1;</a:t>
            </a:r>
            <a:endParaRPr lang="en-US" sz="2800" dirty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}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686800" cy="9144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Code 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x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5509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marL="514350" indent="-514350" algn="just">
              <a:buAutoNum type="arabicPeriod"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cuối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x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).</a:t>
            </a:r>
          </a:p>
          <a:p>
            <a:pPr marL="514350" indent="-514350" algn="just">
              <a:buAutoNum type="arabicPeriod"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93490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648634"/>
              </p:ext>
            </p:extLst>
          </p:nvPr>
        </p:nvGraphicFramePr>
        <p:xfrm>
          <a:off x="838200" y="48736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33400" y="198437"/>
            <a:ext cx="8458200" cy="868363"/>
          </a:xfrm>
        </p:spPr>
        <p:txBody>
          <a:bodyPr>
            <a:normAutofit/>
          </a:bodyPr>
          <a:lstStyle/>
          <a:p>
            <a:pPr marL="228600" indent="-228600">
              <a:defRPr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30448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39242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36195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41052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32734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42259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24352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44545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513582"/>
            <a:ext cx="8153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Giả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tìm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trong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dãy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số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sau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? </a:t>
            </a:r>
          </a:p>
        </p:txBody>
      </p:sp>
    </p:spTree>
    <p:extLst>
      <p:ext uri="{BB962C8B-B14F-4D97-AF65-F5344CB8AC3E}">
        <p14:creationId xmlns:p14="http://schemas.microsoft.com/office/powerpoint/2010/main" val="2242117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9221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8001000" cy="4949825"/>
          </a:xfrm>
        </p:spPr>
        <p:txBody>
          <a:bodyPr/>
          <a:lstStyle/>
          <a:p>
            <a:pPr algn="just" eaLnBrk="1" hangingPunct="1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được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cấp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phát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gồm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KDL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045734"/>
              </p:ext>
            </p:extLst>
          </p:nvPr>
        </p:nvGraphicFramePr>
        <p:xfrm>
          <a:off x="2057400" y="3581400"/>
          <a:ext cx="6705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Line Callout 2 6"/>
          <p:cNvSpPr/>
          <p:nvPr/>
        </p:nvSpPr>
        <p:spPr>
          <a:xfrm>
            <a:off x="304800" y="3276600"/>
            <a:ext cx="1143000" cy="533400"/>
          </a:xfrm>
          <a:prstGeom prst="borderCallout2">
            <a:avLst>
              <a:gd name="adj1" fmla="val 16369"/>
              <a:gd name="adj2" fmla="val 95834"/>
              <a:gd name="adj3" fmla="val 11607"/>
              <a:gd name="adj4" fmla="val 148611"/>
              <a:gd name="adj5" fmla="val 124405"/>
              <a:gd name="adj6" fmla="val 1886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Giá trị</a:t>
            </a:r>
          </a:p>
        </p:txBody>
      </p:sp>
      <p:sp>
        <p:nvSpPr>
          <p:cNvPr id="8" name="Line Callout 2 7"/>
          <p:cNvSpPr/>
          <p:nvPr/>
        </p:nvSpPr>
        <p:spPr>
          <a:xfrm>
            <a:off x="304800" y="4572000"/>
            <a:ext cx="1143000" cy="533400"/>
          </a:xfrm>
          <a:prstGeom prst="borderCallout2">
            <a:avLst>
              <a:gd name="adj1" fmla="val 16369"/>
              <a:gd name="adj2" fmla="val 95834"/>
              <a:gd name="adj3" fmla="val 11607"/>
              <a:gd name="adj4" fmla="val 148611"/>
              <a:gd name="adj5" fmla="val -11309"/>
              <a:gd name="adj6" fmla="val 174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Vị trí</a:t>
            </a:r>
          </a:p>
        </p:txBody>
      </p:sp>
      <p:sp>
        <p:nvSpPr>
          <p:cNvPr id="4" name="Cloud 3"/>
          <p:cNvSpPr/>
          <p:nvPr/>
        </p:nvSpPr>
        <p:spPr>
          <a:xfrm>
            <a:off x="3048000" y="4876800"/>
            <a:ext cx="4724400" cy="1219200"/>
          </a:xfrm>
          <a:prstGeom prst="cloud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0</a:t>
            </a:r>
          </a:p>
        </p:txBody>
      </p:sp>
    </p:spTree>
    <p:extLst>
      <p:ext uri="{BB962C8B-B14F-4D97-AF65-F5344CB8AC3E}">
        <p14:creationId xmlns:p14="http://schemas.microsoft.com/office/powerpoint/2010/main" val="3197398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149865"/>
              </p:ext>
            </p:extLst>
          </p:nvPr>
        </p:nvGraphicFramePr>
        <p:xfrm>
          <a:off x="838200" y="48736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838200" y="30448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39242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36195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41052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32734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42259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24352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44545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939225"/>
            <a:ext cx="8153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1: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là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0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này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10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838200" y="20574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40</a:t>
            </a:fld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0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82700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3353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8382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2895600" y="2181255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5 nhỏ hơn 10 nên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41</a:t>
            </a:fld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51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3.33333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2.96296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255 L 0.09844 0.0004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4" grpId="0" animBg="1"/>
      <p:bldP spid="3" grpId="0" animBg="1"/>
      <p:bldP spid="19" grpId="0" animBg="1"/>
      <p:bldP spid="19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51453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45720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17526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/>
              <a:t>vtmin</a:t>
            </a:r>
            <a:endParaRPr lang="en-US" sz="1800" b="1" dirty="0"/>
          </a:p>
        </p:txBody>
      </p:sp>
      <p:sp>
        <p:nvSpPr>
          <p:cNvPr id="3" name="Oval Callout 2"/>
          <p:cNvSpPr/>
          <p:nvPr/>
        </p:nvSpPr>
        <p:spPr>
          <a:xfrm>
            <a:off x="3810000" y="2181255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7 lớn hơn 5 nên không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42</a:t>
            </a:fld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4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46 L 0 0.002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745 L 5.55112E-17 0.0025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8" grpId="1" animBg="1"/>
      <p:bldP spid="20" grpId="0" animBg="1"/>
      <p:bldP spid="20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31631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4115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17526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4724400" y="2181255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3 nhỏ hơn 5 nên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43</a:t>
            </a:fld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6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746 L 5.55112E-17 0.002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46 L 0 0.0025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19583 0.0025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14" grpId="0" animBg="1"/>
      <p:bldP spid="3" grpId="0" animBg="1"/>
      <p:bldP spid="18" grpId="0" animBg="1"/>
      <p:bldP spid="18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172514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7620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35814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/>
              <a:t>vtmin</a:t>
            </a:r>
            <a:endParaRPr lang="en-US" sz="1800" b="1" dirty="0"/>
          </a:p>
        </p:txBody>
      </p:sp>
      <p:sp>
        <p:nvSpPr>
          <p:cNvPr id="3" name="Oval Callout 2"/>
          <p:cNvSpPr/>
          <p:nvPr/>
        </p:nvSpPr>
        <p:spPr>
          <a:xfrm>
            <a:off x="5638800" y="1600200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9 lớn hơn 3 nên không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44</a:t>
            </a:fld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39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491 L 5.55112E-17 0.0050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491 L 0 0.0050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7351"/>
              </p:ext>
            </p:extLst>
          </p:nvPr>
        </p:nvGraphicFramePr>
        <p:xfrm>
          <a:off x="838200" y="6104830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4495799" y="4504630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457130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666431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067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3581400" y="3288605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1285875" y="1447800"/>
            <a:ext cx="3352800" cy="1854170"/>
          </a:xfrm>
          <a:prstGeom prst="wedgeEllipseCallout">
            <a:avLst>
              <a:gd name="adj1" fmla="val 77178"/>
              <a:gd name="adj2" fmla="val 648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1 nhỏ hơn 3 nên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276030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5155504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850705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336480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685730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45</a:t>
            </a:fld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815 L 5.55112E-17 0.0018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815 L 0 0.0018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0255 L 0.20417 0.00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21" grpId="0" animBg="1"/>
      <p:bldP spid="21" grpId="1" animBg="1"/>
      <p:bldP spid="25" grpId="0" animBg="1"/>
      <p:bldP spid="25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691311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067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54102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1285875" y="1207195"/>
            <a:ext cx="3352800" cy="1854170"/>
          </a:xfrm>
          <a:prstGeom prst="wedgeEllipseCallout">
            <a:avLst>
              <a:gd name="adj1" fmla="val 112121"/>
              <a:gd name="adj2" fmla="val 532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15 lớn hơn 1 nên không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46</a:t>
            </a:fld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-3.7037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-2.2222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4" grpId="1" animBg="1"/>
      <p:bldP spid="25" grpId="0" animBg="1"/>
      <p:bldP spid="25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52738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7620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54102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2286000" y="1879630"/>
            <a:ext cx="3352800" cy="1854170"/>
          </a:xfrm>
          <a:prstGeom prst="wedgeEllipseCallout">
            <a:avLst>
              <a:gd name="adj1" fmla="val 112121"/>
              <a:gd name="adj2" fmla="val 532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2 lớn hơn 1 nên không cập nhật vị trí min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47</a:t>
            </a:fld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1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22 L 0 0.002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22 L 0 0.0027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3" grpId="1" animBg="1"/>
      <p:bldP spid="25" grpId="0" animBg="1"/>
      <p:bldP spid="25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Code 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2765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752600"/>
            <a:ext cx="8686800" cy="47212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2600" i="1" dirty="0" err="1"/>
              <a:t>int</a:t>
            </a:r>
            <a:r>
              <a:rPr lang="en-US" sz="2600" i="1" dirty="0"/>
              <a:t> </a:t>
            </a:r>
            <a:r>
              <a:rPr lang="en-US" sz="2600" i="1" dirty="0" err="1"/>
              <a:t>TimVTMin</a:t>
            </a:r>
            <a:r>
              <a:rPr lang="en-US" sz="2600" i="1" dirty="0"/>
              <a:t>(</a:t>
            </a:r>
            <a:r>
              <a:rPr lang="en-US" sz="2600" i="1" dirty="0" err="1"/>
              <a:t>int</a:t>
            </a:r>
            <a:r>
              <a:rPr lang="en-US" sz="2600" i="1" dirty="0"/>
              <a:t> a[], </a:t>
            </a:r>
            <a:r>
              <a:rPr lang="en-US" sz="2600" i="1" dirty="0" err="1"/>
              <a:t>int</a:t>
            </a:r>
            <a:r>
              <a:rPr lang="en-US" sz="2600" i="1" dirty="0"/>
              <a:t> n)</a:t>
            </a:r>
            <a:endParaRPr lang="en-US" sz="26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600" i="1" dirty="0"/>
              <a:t>{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</a:t>
            </a:r>
            <a:r>
              <a:rPr lang="en-US" sz="2600" i="1" dirty="0" err="1"/>
              <a:t>int</a:t>
            </a:r>
            <a:r>
              <a:rPr lang="en-US" sz="2600" i="1" dirty="0"/>
              <a:t> </a:t>
            </a:r>
            <a:r>
              <a:rPr lang="en-US" sz="2600" i="1" dirty="0" err="1"/>
              <a:t>vtmin</a:t>
            </a:r>
            <a:r>
              <a:rPr lang="en-US" sz="2600" i="1" dirty="0"/>
              <a:t> = 0;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for (</a:t>
            </a:r>
            <a:r>
              <a:rPr lang="en-US" sz="2600" i="1" dirty="0" err="1"/>
              <a:t>int</a:t>
            </a:r>
            <a:r>
              <a:rPr lang="en-US" sz="2600" i="1" dirty="0"/>
              <a:t> </a:t>
            </a:r>
            <a:r>
              <a:rPr lang="en-US" sz="2600" i="1" dirty="0" err="1"/>
              <a:t>i</a:t>
            </a:r>
            <a:r>
              <a:rPr lang="en-US" sz="2600" i="1" dirty="0"/>
              <a:t> = 1; </a:t>
            </a:r>
            <a:r>
              <a:rPr lang="en-US" sz="2600" i="1" dirty="0" err="1"/>
              <a:t>i</a:t>
            </a:r>
            <a:r>
              <a:rPr lang="en-US" sz="2600" i="1" dirty="0"/>
              <a:t> &lt; n; </a:t>
            </a:r>
            <a:r>
              <a:rPr lang="en-US" sz="2600" i="1" dirty="0" err="1"/>
              <a:t>i</a:t>
            </a:r>
            <a:r>
              <a:rPr lang="en-US" sz="2600" i="1" dirty="0"/>
              <a:t>++)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  {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		if (a[</a:t>
            </a:r>
            <a:r>
              <a:rPr lang="en-US" sz="2600" i="1" dirty="0" err="1"/>
              <a:t>i</a:t>
            </a:r>
            <a:r>
              <a:rPr lang="en-US" sz="2600" i="1" dirty="0"/>
              <a:t>] &lt; a[</a:t>
            </a:r>
            <a:r>
              <a:rPr lang="en-US" sz="2600" i="1" dirty="0" err="1"/>
              <a:t>vtmin</a:t>
            </a:r>
            <a:r>
              <a:rPr lang="en-US" sz="2600" i="1" dirty="0"/>
              <a:t>])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			</a:t>
            </a:r>
            <a:r>
              <a:rPr lang="en-US" sz="2600" i="1" dirty="0" err="1"/>
              <a:t>vtmin</a:t>
            </a:r>
            <a:r>
              <a:rPr lang="en-US" sz="2600" i="1" dirty="0"/>
              <a:t> = </a:t>
            </a:r>
            <a:r>
              <a:rPr lang="en-US" sz="2600" i="1" dirty="0" err="1"/>
              <a:t>i</a:t>
            </a:r>
            <a:r>
              <a:rPr lang="en-US" sz="2600" i="1" dirty="0"/>
              <a:t>;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  }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  return </a:t>
            </a:r>
            <a:r>
              <a:rPr lang="en-US" sz="2600" i="1" dirty="0" err="1"/>
              <a:t>vtmin</a:t>
            </a:r>
            <a:r>
              <a:rPr lang="en-US" sz="2600" i="1" dirty="0"/>
              <a:t>;</a:t>
            </a:r>
            <a:endParaRPr lang="en-US" sz="26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600" i="1" dirty="0"/>
              <a:t>}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6573375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8382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2867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7924800" cy="502602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eaLnBrk="1" hangingPunct="1">
              <a:lnSpc>
                <a:spcPct val="150000"/>
              </a:lnSpc>
              <a:buFont typeface="Wingdings" panose="05000000000000000000" pitchFamily="2" charset="2"/>
              <a:buAutoNum type="arabicPeriod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1" hangingPunct="1">
              <a:lnSpc>
                <a:spcPct val="150000"/>
              </a:lnSpc>
              <a:buFont typeface="Wingdings" panose="05000000000000000000" pitchFamily="2" charset="2"/>
              <a:buAutoNum type="arabicPeriod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1" hangingPunct="1">
              <a:lnSpc>
                <a:spcPct val="150000"/>
              </a:lnSpc>
              <a:buFont typeface="Wingdings" panose="05000000000000000000" pitchFamily="2" charset="2"/>
              <a:buAutoNum type="arabicPeriod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218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58200" cy="10668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1447800"/>
            <a:ext cx="8077200" cy="46166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</a:rPr>
              <a:t>&lt;KDL&gt; &lt; </a:t>
            </a:r>
            <a:r>
              <a:rPr lang="en-US" sz="2400" b="1" dirty="0" err="1">
                <a:solidFill>
                  <a:schemeClr val="bg1"/>
                </a:solidFill>
              </a:rPr>
              <a:t>Tên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mảng</a:t>
            </a:r>
            <a:r>
              <a:rPr lang="en-US" sz="2400" b="1" dirty="0">
                <a:solidFill>
                  <a:schemeClr val="bg1"/>
                </a:solidFill>
              </a:rPr>
              <a:t> &gt; [&lt; </a:t>
            </a:r>
            <a:r>
              <a:rPr lang="en-US" sz="2400" b="1" dirty="0" err="1">
                <a:solidFill>
                  <a:schemeClr val="bg1"/>
                </a:solidFill>
              </a:rPr>
              <a:t>Sô</a:t>
            </a:r>
            <a:r>
              <a:rPr lang="en-US" sz="2400" b="1" dirty="0">
                <a:solidFill>
                  <a:schemeClr val="bg1"/>
                </a:solidFill>
              </a:rPr>
              <a:t>́ </a:t>
            </a:r>
            <a:r>
              <a:rPr lang="en-US" sz="2400" b="1" dirty="0" err="1">
                <a:solidFill>
                  <a:schemeClr val="bg1"/>
                </a:solidFill>
              </a:rPr>
              <a:t>phần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tư</a:t>
            </a:r>
            <a:r>
              <a:rPr lang="en-US" sz="2400" b="1" dirty="0">
                <a:solidFill>
                  <a:schemeClr val="bg1"/>
                </a:solidFill>
              </a:rPr>
              <a:t>̉ </a:t>
            </a:r>
            <a:r>
              <a:rPr lang="en-US" sz="2400" b="1" dirty="0" err="1">
                <a:solidFill>
                  <a:schemeClr val="bg1"/>
                </a:solidFill>
              </a:rPr>
              <a:t>tối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của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mảng</a:t>
            </a:r>
            <a:r>
              <a:rPr lang="en-US" sz="2400" b="1" dirty="0">
                <a:solidFill>
                  <a:schemeClr val="bg1"/>
                </a:solidFill>
              </a:rPr>
              <a:t>&gt;] ;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3581400"/>
            <a:ext cx="8229600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2000" dirty="0" err="1"/>
              <a:t>Nhằm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tiện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việc</a:t>
            </a:r>
            <a:r>
              <a:rPr lang="en-US" sz="2000" dirty="0"/>
              <a:t> </a:t>
            </a:r>
            <a:r>
              <a:rPr lang="en-US" sz="2000" dirty="0" err="1"/>
              <a:t>viết</a:t>
            </a:r>
            <a:r>
              <a:rPr lang="en-US" sz="2000" dirty="0"/>
              <a:t> </a:t>
            </a:r>
            <a:r>
              <a:rPr lang="en-US" sz="2000" dirty="0" err="1"/>
              <a:t>chương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, ta </a:t>
            </a:r>
            <a:r>
              <a:rPr lang="en-US" sz="2000" dirty="0" err="1"/>
              <a:t>nên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/>
              <a:t> </a:t>
            </a:r>
            <a:r>
              <a:rPr lang="en-US" sz="2000" dirty="0" err="1"/>
              <a:t>nghĩa</a:t>
            </a:r>
            <a:r>
              <a:rPr lang="en-US" sz="2000" dirty="0"/>
              <a:t> </a:t>
            </a:r>
            <a:r>
              <a:rPr lang="en-US" sz="2000" dirty="0" err="1"/>
              <a:t>hằng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FFFF00"/>
                </a:solidFill>
              </a:rPr>
              <a:t>MAX</a:t>
            </a:r>
            <a:r>
              <a:rPr lang="en-US" sz="2000" dirty="0"/>
              <a:t> ở </a:t>
            </a:r>
            <a:r>
              <a:rPr lang="en-US" sz="2000" dirty="0" err="1"/>
              <a:t>đầu</a:t>
            </a:r>
            <a:r>
              <a:rPr lang="en-US" sz="2000" dirty="0"/>
              <a:t> </a:t>
            </a:r>
            <a:r>
              <a:rPr lang="en-US" sz="2000" dirty="0" err="1"/>
              <a:t>chương</a:t>
            </a:r>
            <a:r>
              <a:rPr lang="en-US" sz="2000" dirty="0"/>
              <a:t> </a:t>
            </a:r>
            <a:r>
              <a:rPr lang="en-US" sz="2000" dirty="0" err="1"/>
              <a:t>trình</a:t>
            </a:r>
            <a:r>
              <a:rPr lang="en-US" sz="2000" dirty="0"/>
              <a:t> –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kích</a:t>
            </a:r>
            <a:r>
              <a:rPr lang="en-US" sz="2000" dirty="0"/>
              <a:t> </a:t>
            </a:r>
            <a:r>
              <a:rPr lang="en-US" sz="2000" dirty="0" err="1"/>
              <a:t>thước</a:t>
            </a:r>
            <a:r>
              <a:rPr lang="en-US" sz="2000" dirty="0"/>
              <a:t> </a:t>
            </a:r>
            <a:r>
              <a:rPr lang="en-US" sz="2000" dirty="0" err="1"/>
              <a:t>tối</a:t>
            </a:r>
            <a:r>
              <a:rPr lang="en-US" sz="2000" dirty="0"/>
              <a:t> </a:t>
            </a:r>
            <a:r>
              <a:rPr lang="en-US" sz="2000" dirty="0" err="1"/>
              <a:t>đa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mảng</a:t>
            </a:r>
            <a:r>
              <a:rPr lang="en-US" sz="2000" dirty="0"/>
              <a:t> -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sau</a:t>
            </a:r>
            <a:r>
              <a:rPr lang="en-US" sz="2000" dirty="0"/>
              <a:t>: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981200"/>
            <a:ext cx="86106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Ví dụ</a:t>
            </a:r>
          </a:p>
          <a:p>
            <a:r>
              <a:rPr lang="it-IT" sz="20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it-IT" sz="2000" dirty="0">
                <a:solidFill>
                  <a:srgbClr val="000000"/>
                </a:solidFill>
                <a:latin typeface="Consolas" panose="020B0609020204030204" pitchFamily="49" charset="0"/>
              </a:rPr>
              <a:t> a[100]; </a:t>
            </a:r>
            <a:r>
              <a:rPr lang="it-IT" sz="2000" dirty="0">
                <a:solidFill>
                  <a:srgbClr val="008000"/>
                </a:solidFill>
                <a:latin typeface="Consolas" panose="020B0609020204030204" pitchFamily="49" charset="0"/>
              </a:rPr>
              <a:t>//Khai bao mang so nguyen a toi da 100 phan tu</a:t>
            </a:r>
            <a:endParaRPr lang="it-IT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b[50];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Khai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bao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mang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so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thuc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b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toi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da 50 phan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tu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[30];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Khai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bao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mang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ky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tu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str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toi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da 30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ky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tu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1338" y="449852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#define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100</a:t>
            </a: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a[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], b[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lvl="1"/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Các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lệnh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610477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TÍNH TOÁN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81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382000" cy="10668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,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447800"/>
            <a:ext cx="7010400" cy="4800600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tổng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&lt;KDL&gt;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TongXXX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(&lt;KDL&gt; a[],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>
                <a:solidFill>
                  <a:schemeClr val="tx1">
                    <a:lumMod val="75000"/>
                    <a:lumOff val="25000"/>
                  </a:schemeClr>
                </a:solidFill>
              </a:rPr>
              <a:t>	&lt;KDL&gt; 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= 0;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(a[i]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thỏa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điều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kiện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s += a[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];</a:t>
            </a: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return s;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802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0"/>
            <a:ext cx="7467600" cy="68580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bình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float 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TrungBinhXXX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(&lt;KDL&gt; a[],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&lt;KDL&gt; s = 0;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{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(a[i] </a:t>
            </a:r>
            <a:r>
              <a:rPr lang="en-US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thỏa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điều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kiện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{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s += a[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d ++;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}		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}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if (d==0)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return 0;	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	return (float) s / d;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}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405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762000" y="533400"/>
            <a:ext cx="7753350" cy="5181600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Ví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dụ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1: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tổng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lẻ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mảng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mảng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8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TongLe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 = 0;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(a[i] %2!=0)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s += a[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];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return s;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z="2000" smtClean="0">
                <a:solidFill>
                  <a:schemeClr val="tx1"/>
                </a:solidFill>
              </a:rPr>
              <a:pPr>
                <a:defRPr/>
              </a:pPr>
              <a:t>53</a:t>
            </a:fld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074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304800"/>
            <a:ext cx="8229600" cy="6553200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Ví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dụ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2: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trị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bình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phần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tử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có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trị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âm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mảng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float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TrungBinhAm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long s = 0;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for (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 = 0; i&lt;n;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{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if (a[i] &lt; 0)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{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s += a[i];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d++;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}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}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rgbClr val="FF0000"/>
                </a:solidFill>
              </a:rPr>
              <a:t>            if (d == 0)</a:t>
            </a:r>
            <a:endParaRPr lang="en-US" sz="2300" dirty="0">
              <a:solidFill>
                <a:srgbClr val="FF0000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rgbClr val="FF0000"/>
                </a:solidFill>
              </a:rPr>
              <a:t>                return 0;</a:t>
            </a:r>
            <a:endParaRPr lang="en-US" sz="2300" dirty="0">
              <a:solidFill>
                <a:srgbClr val="FF0000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return </a:t>
            </a:r>
            <a:r>
              <a:rPr lang="en-US" sz="2300" i="1" dirty="0">
                <a:solidFill>
                  <a:srgbClr val="FF0000"/>
                </a:solidFill>
              </a:rPr>
              <a:t>(float)s 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 d;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}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001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SẮP XẾP MẢNG THEO THỨ TỰ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033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76200"/>
            <a:ext cx="7467600" cy="67818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Mẫu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phương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thức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sắp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thứ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tự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tăng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: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void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SapTang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(&lt;KDL&gt; a[],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n)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{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for 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i = 0; i &lt; n-1;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          {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	for(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j = i+1; j &lt; n; j ++)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		if (a[i] &gt; a[j])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			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HoanVi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(a[i], a[j]);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          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void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HoanVi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(&lt;KDL&gt; 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a, &lt;KDL&gt; 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b)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{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&lt;KDL&gt; tam = a;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a = b;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b = tam;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5499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KIỂM TRA GIÁ TRỊ MẢNG </a:t>
            </a:r>
          </a:p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CÓ THỎA ĐIỀU KIỆN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32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  <a:p>
            <a:pPr marL="0" indent="0" algn="just">
              <a:buNone/>
            </a:pPr>
            <a:r>
              <a:rPr lang="en-US" dirty="0">
                <a:sym typeface="Wingdings"/>
              </a:rPr>
              <a:t>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tìm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phần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tử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thỏa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điều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kiện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luận</a:t>
            </a:r>
            <a:endParaRPr lang="en-US" dirty="0"/>
          </a:p>
          <a:p>
            <a:pPr marL="0" indent="0" algn="just">
              <a:buNone/>
            </a:pPr>
            <a:r>
              <a:rPr lang="en-US" dirty="0"/>
              <a:t>	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: </a:t>
            </a:r>
          </a:p>
          <a:p>
            <a:pPr lvl="2" algn="just"/>
            <a:r>
              <a:rPr lang="en-US" i="1" dirty="0"/>
              <a:t>1 </a:t>
            </a:r>
            <a:r>
              <a:rPr lang="en-US" i="1" dirty="0" err="1"/>
              <a:t>nếu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phần</a:t>
            </a:r>
            <a:r>
              <a:rPr lang="en-US" i="1" dirty="0"/>
              <a:t> </a:t>
            </a:r>
            <a:r>
              <a:rPr lang="en-US" i="1" dirty="0" err="1"/>
              <a:t>tử</a:t>
            </a:r>
            <a:r>
              <a:rPr lang="en-US" i="1" dirty="0"/>
              <a:t> </a:t>
            </a:r>
            <a:r>
              <a:rPr lang="en-US" i="1" dirty="0" err="1"/>
              <a:t>thỏa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endParaRPr lang="en-US" i="1" dirty="0"/>
          </a:p>
          <a:p>
            <a:pPr lvl="2" algn="just"/>
            <a:r>
              <a:rPr lang="en-US" i="1" dirty="0"/>
              <a:t>0 </a:t>
            </a:r>
            <a:r>
              <a:rPr lang="en-US" i="1" dirty="0" err="1"/>
              <a:t>nếu</a:t>
            </a:r>
            <a:r>
              <a:rPr lang="en-US" i="1" dirty="0"/>
              <a:t> </a:t>
            </a:r>
            <a:r>
              <a:rPr lang="en-US" b="1" i="1" dirty="0" err="1">
                <a:solidFill>
                  <a:srgbClr val="FF0000"/>
                </a:solidFill>
              </a:rPr>
              <a:t>không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có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phần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tử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nào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thỏa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điều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kiện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2536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i="1" dirty="0" err="1"/>
              <a:t>int</a:t>
            </a:r>
            <a:r>
              <a:rPr lang="en-US" i="1" dirty="0"/>
              <a:t> </a:t>
            </a:r>
            <a:r>
              <a:rPr lang="en-US" i="1" dirty="0" err="1"/>
              <a:t>KiemTraTonTaiXXX</a:t>
            </a:r>
            <a:r>
              <a:rPr lang="en-US" i="1" dirty="0"/>
              <a:t>(&lt;KDL&gt; a[], </a:t>
            </a:r>
            <a:r>
              <a:rPr lang="en-US" i="1" dirty="0" err="1"/>
              <a:t>int</a:t>
            </a:r>
            <a:r>
              <a:rPr lang="en-US" i="1" dirty="0"/>
              <a:t> n)</a:t>
            </a:r>
            <a:endParaRPr lang="en-US" dirty="0"/>
          </a:p>
          <a:p>
            <a:pPr>
              <a:buNone/>
            </a:pPr>
            <a:r>
              <a:rPr lang="en-US" i="1" dirty="0"/>
              <a:t>{</a:t>
            </a:r>
            <a:endParaRPr lang="en-US" dirty="0"/>
          </a:p>
          <a:p>
            <a:pPr>
              <a:buNone/>
            </a:pPr>
            <a:r>
              <a:rPr lang="en-US" i="1" dirty="0"/>
              <a:t>		for (</a:t>
            </a:r>
            <a:r>
              <a:rPr lang="en-US" i="1" dirty="0" err="1"/>
              <a:t>int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= 0; </a:t>
            </a:r>
            <a:r>
              <a:rPr lang="en-US" i="1" dirty="0" err="1"/>
              <a:t>i</a:t>
            </a:r>
            <a:r>
              <a:rPr lang="en-US" i="1" dirty="0"/>
              <a:t>&lt;n; </a:t>
            </a:r>
            <a:r>
              <a:rPr lang="en-US" i="1" dirty="0" err="1"/>
              <a:t>i</a:t>
            </a:r>
            <a:r>
              <a:rPr lang="en-US" i="1" dirty="0"/>
              <a:t>++)</a:t>
            </a:r>
            <a:endParaRPr lang="en-US" dirty="0"/>
          </a:p>
          <a:p>
            <a:pPr>
              <a:buNone/>
            </a:pPr>
            <a:r>
              <a:rPr lang="en-US" i="1" dirty="0"/>
              <a:t>			if (a[</a:t>
            </a:r>
            <a:r>
              <a:rPr lang="en-US" i="1" dirty="0" err="1"/>
              <a:t>i</a:t>
            </a:r>
            <a:r>
              <a:rPr lang="en-US" i="1" dirty="0"/>
              <a:t>] </a:t>
            </a:r>
            <a:r>
              <a:rPr lang="en-US" i="1" dirty="0" err="1"/>
              <a:t>thỏa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r>
              <a:rPr lang="en-US" i="1" dirty="0"/>
              <a:t>)</a:t>
            </a:r>
            <a:endParaRPr lang="en-US" dirty="0"/>
          </a:p>
          <a:p>
            <a:pPr>
              <a:buNone/>
            </a:pPr>
            <a:r>
              <a:rPr lang="en-US" i="1" dirty="0"/>
              <a:t>				return 1;</a:t>
            </a:r>
            <a:endParaRPr lang="en-US" dirty="0"/>
          </a:p>
          <a:p>
            <a:pPr>
              <a:buNone/>
            </a:pPr>
            <a:r>
              <a:rPr lang="en-US" i="1" dirty="0"/>
              <a:t>        	return 0; //</a:t>
            </a:r>
            <a:r>
              <a:rPr lang="en-US" i="1" dirty="0" err="1"/>
              <a:t>Không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phần</a:t>
            </a:r>
            <a:r>
              <a:rPr lang="en-US" i="1" dirty="0"/>
              <a:t> </a:t>
            </a:r>
            <a:r>
              <a:rPr lang="en-US" i="1" dirty="0" err="1"/>
              <a:t>tử</a:t>
            </a:r>
            <a:r>
              <a:rPr lang="en-US" i="1" dirty="0"/>
              <a:t> </a:t>
            </a:r>
            <a:r>
              <a:rPr lang="en-US" i="1" dirty="0" err="1"/>
              <a:t>nào</a:t>
            </a:r>
            <a:r>
              <a:rPr lang="en-US" i="1" dirty="0"/>
              <a:t> </a:t>
            </a:r>
            <a:r>
              <a:rPr lang="en-US" i="1" dirty="0" err="1"/>
              <a:t>thỏa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endParaRPr lang="en-US" dirty="0"/>
          </a:p>
          <a:p>
            <a:pPr>
              <a:buNone/>
            </a:pPr>
            <a:r>
              <a:rPr lang="en-US" i="1" dirty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204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27904"/>
            <a:ext cx="8915400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, </a:t>
            </a: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ban </a:t>
            </a:r>
            <a:r>
              <a:rPr lang="en-US" dirty="0" err="1"/>
              <a:t>đầu</a:t>
            </a:r>
            <a:endParaRPr lang="en-US" dirty="0"/>
          </a:p>
        </p:txBody>
      </p:sp>
      <p:sp>
        <p:nvSpPr>
          <p:cNvPr id="11269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676400"/>
            <a:ext cx="8686800" cy="35512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  <a:p>
            <a:pPr>
              <a:buNone/>
            </a:pP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a[5] = { 3, 6, 8, 1, 12 };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có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cùng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giá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trị</a:t>
            </a:r>
            <a:endParaRPr 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a[8] = { 3 };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2632075"/>
          <a:ext cx="6096000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Giá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trị</a:t>
                      </a:r>
                      <a:endParaRPr lang="en-US" sz="1800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6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8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12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err="1"/>
                        <a:t>Vị</a:t>
                      </a:r>
                      <a:r>
                        <a:rPr lang="en-US" sz="1800" i="1" baseline="0" dirty="0"/>
                        <a:t> </a:t>
                      </a:r>
                      <a:r>
                        <a:rPr lang="en-US" sz="1800" i="1" baseline="0" dirty="0" err="1"/>
                        <a:t>trí</a:t>
                      </a:r>
                      <a:endParaRPr lang="en-US" sz="1800" i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4953000"/>
          <a:ext cx="8458200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Giá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trị</a:t>
                      </a:r>
                      <a:endParaRPr lang="en-US" sz="1800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err="1"/>
                        <a:t>Vị</a:t>
                      </a:r>
                      <a:r>
                        <a:rPr lang="en-US" sz="1800" i="1" baseline="0" dirty="0"/>
                        <a:t> </a:t>
                      </a:r>
                      <a:r>
                        <a:rPr lang="en-US" sz="1800" i="1" baseline="0" dirty="0" err="1"/>
                        <a:t>trí</a:t>
                      </a:r>
                      <a:endParaRPr lang="en-US" sz="1800" i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6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7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0761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lẻ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</a:t>
            </a:r>
            <a:endParaRPr lang="en-US" i="1" dirty="0"/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KiemTraTonTaiLe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a[], 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  for (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= 0; </a:t>
            </a:r>
            <a:r>
              <a:rPr lang="en-US" dirty="0" err="1"/>
              <a:t>i</a:t>
            </a:r>
            <a:r>
              <a:rPr lang="en-US" dirty="0"/>
              <a:t> &lt; n; </a:t>
            </a:r>
            <a:r>
              <a:rPr lang="en-US" dirty="0" err="1"/>
              <a:t>i</a:t>
            </a:r>
            <a:r>
              <a:rPr lang="en-US" dirty="0"/>
              <a:t>++)</a:t>
            </a:r>
          </a:p>
          <a:p>
            <a:pPr>
              <a:buNone/>
            </a:pPr>
            <a:r>
              <a:rPr lang="en-US" dirty="0"/>
              <a:t>            if (a[</a:t>
            </a:r>
            <a:r>
              <a:rPr lang="en-US" dirty="0" err="1"/>
              <a:t>i</a:t>
            </a:r>
            <a:r>
              <a:rPr lang="en-US" dirty="0"/>
              <a:t>] % 2 != 0)</a:t>
            </a:r>
          </a:p>
          <a:p>
            <a:pPr>
              <a:buNone/>
            </a:pPr>
            <a:r>
              <a:rPr lang="en-US" dirty="0"/>
              <a:t>                return 1;</a:t>
            </a:r>
          </a:p>
          <a:p>
            <a:pPr>
              <a:buNone/>
            </a:pPr>
            <a:r>
              <a:rPr lang="en-US" dirty="0"/>
              <a:t>      return 0;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201044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mọi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3037"/>
            <a:ext cx="8077200" cy="4576763"/>
          </a:xfrm>
        </p:spPr>
        <p:txBody>
          <a:bodyPr>
            <a:normAutofit/>
          </a:bodyPr>
          <a:lstStyle/>
          <a:p>
            <a:pPr algn="just"/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</a:p>
          <a:p>
            <a:pPr marL="0" indent="0" algn="just">
              <a:buNone/>
            </a:pPr>
            <a:r>
              <a:rPr lang="en-US" dirty="0">
                <a:sym typeface="Wingdings"/>
              </a:rPr>
              <a:t>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i="1" dirty="0" err="1">
                <a:solidFill>
                  <a:srgbClr val="FF0000"/>
                </a:solidFill>
              </a:rPr>
              <a:t>không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thỏa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điều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kiện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endParaRPr lang="en-US" dirty="0"/>
          </a:p>
          <a:p>
            <a:pPr marL="0" indent="0" algn="just">
              <a:buNone/>
            </a:pPr>
            <a:r>
              <a:rPr lang="en-US" dirty="0"/>
              <a:t>	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:</a:t>
            </a:r>
          </a:p>
          <a:p>
            <a:pPr lvl="2" algn="just"/>
            <a:r>
              <a:rPr lang="en-US" i="1" dirty="0"/>
              <a:t>0 </a:t>
            </a:r>
            <a:r>
              <a:rPr lang="en-US" i="1" dirty="0" err="1"/>
              <a:t>nếu</a:t>
            </a:r>
            <a:r>
              <a:rPr lang="en-US" i="1" dirty="0"/>
              <a:t> </a:t>
            </a:r>
            <a:r>
              <a:rPr lang="en-US" i="1" dirty="0" err="1"/>
              <a:t>gặp</a:t>
            </a:r>
            <a:r>
              <a:rPr lang="en-US" i="1" dirty="0"/>
              <a:t> </a:t>
            </a:r>
            <a:r>
              <a:rPr lang="en-US" i="1" dirty="0" err="1"/>
              <a:t>phần</a:t>
            </a:r>
            <a:r>
              <a:rPr lang="en-US" i="1" dirty="0"/>
              <a:t> </a:t>
            </a:r>
            <a:r>
              <a:rPr lang="en-US" i="1" dirty="0" err="1"/>
              <a:t>tử</a:t>
            </a:r>
            <a:r>
              <a:rPr lang="en-US" i="1" dirty="0"/>
              <a:t> </a:t>
            </a:r>
            <a:r>
              <a:rPr lang="en-US" i="1" dirty="0" err="1"/>
              <a:t>không</a:t>
            </a:r>
            <a:r>
              <a:rPr lang="en-US" i="1" dirty="0"/>
              <a:t> </a:t>
            </a:r>
            <a:r>
              <a:rPr lang="en-US" i="1" dirty="0" err="1"/>
              <a:t>thỏa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endParaRPr lang="en-US" i="1" dirty="0"/>
          </a:p>
          <a:p>
            <a:pPr lvl="2" algn="just"/>
            <a:r>
              <a:rPr lang="en-US" i="1" dirty="0"/>
              <a:t>1 </a:t>
            </a:r>
            <a:r>
              <a:rPr lang="en-US" i="1" dirty="0" err="1"/>
              <a:t>nếu</a:t>
            </a:r>
            <a:r>
              <a:rPr lang="en-US" i="1" dirty="0"/>
              <a:t> </a:t>
            </a:r>
            <a:r>
              <a:rPr lang="en-US" b="1" i="1" dirty="0" err="1">
                <a:solidFill>
                  <a:srgbClr val="FF0000"/>
                </a:solidFill>
              </a:rPr>
              <a:t>không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có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phần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tử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nào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không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thỏa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điều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kiện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577" y="6258580"/>
            <a:ext cx="7528023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kết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luận</a:t>
            </a:r>
            <a:r>
              <a:rPr 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0</a:t>
            </a:r>
            <a:endParaRPr lang="en-US" sz="28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0211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mọi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i="1" dirty="0" err="1"/>
              <a:t>int</a:t>
            </a:r>
            <a:r>
              <a:rPr lang="en-US" i="1" dirty="0"/>
              <a:t>  </a:t>
            </a:r>
            <a:r>
              <a:rPr lang="en-US" i="1" dirty="0" err="1"/>
              <a:t>KiemTraXXX</a:t>
            </a:r>
            <a:r>
              <a:rPr lang="en-US" i="1" dirty="0"/>
              <a:t>(&lt;KDL&gt; a[], </a:t>
            </a:r>
            <a:r>
              <a:rPr lang="en-US" i="1" dirty="0" err="1"/>
              <a:t>int</a:t>
            </a:r>
            <a:r>
              <a:rPr lang="en-US" i="1" dirty="0"/>
              <a:t> n)</a:t>
            </a:r>
            <a:endParaRPr lang="en-US" dirty="0"/>
          </a:p>
          <a:p>
            <a:pPr>
              <a:buNone/>
            </a:pPr>
            <a:r>
              <a:rPr lang="en-US" i="1" dirty="0"/>
              <a:t>{</a:t>
            </a:r>
            <a:endParaRPr lang="en-US" dirty="0"/>
          </a:p>
          <a:p>
            <a:pPr>
              <a:buNone/>
            </a:pPr>
            <a:r>
              <a:rPr lang="en-US" i="1" dirty="0"/>
              <a:t>		for (</a:t>
            </a:r>
            <a:r>
              <a:rPr lang="en-US" i="1" dirty="0" err="1"/>
              <a:t>int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= 0; </a:t>
            </a:r>
            <a:r>
              <a:rPr lang="en-US" i="1" dirty="0" err="1"/>
              <a:t>i</a:t>
            </a:r>
            <a:r>
              <a:rPr lang="en-US" i="1" dirty="0"/>
              <a:t>&lt;n; </a:t>
            </a:r>
            <a:r>
              <a:rPr lang="en-US" i="1" dirty="0" err="1"/>
              <a:t>i</a:t>
            </a:r>
            <a:r>
              <a:rPr lang="en-US" i="1" dirty="0"/>
              <a:t>++)</a:t>
            </a:r>
            <a:endParaRPr lang="en-US" dirty="0"/>
          </a:p>
          <a:p>
            <a:pPr>
              <a:buNone/>
            </a:pPr>
            <a:r>
              <a:rPr lang="en-US" i="1" dirty="0"/>
              <a:t>			if (a[</a:t>
            </a:r>
            <a:r>
              <a:rPr lang="en-US" i="1" dirty="0" err="1"/>
              <a:t>i</a:t>
            </a:r>
            <a:r>
              <a:rPr lang="en-US" i="1" dirty="0"/>
              <a:t>] </a:t>
            </a:r>
            <a:r>
              <a:rPr lang="en-US" i="1" dirty="0" err="1"/>
              <a:t>không</a:t>
            </a:r>
            <a:r>
              <a:rPr lang="en-US" i="1" dirty="0"/>
              <a:t> </a:t>
            </a:r>
            <a:r>
              <a:rPr lang="en-US" i="1" dirty="0" err="1"/>
              <a:t>thỏa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r>
              <a:rPr lang="en-US" i="1" dirty="0"/>
              <a:t>)</a:t>
            </a:r>
            <a:endParaRPr lang="en-US" dirty="0"/>
          </a:p>
          <a:p>
            <a:pPr>
              <a:buNone/>
            </a:pPr>
            <a:r>
              <a:rPr lang="en-US" i="1" dirty="0"/>
              <a:t>				return 0;</a:t>
            </a:r>
            <a:endParaRPr lang="en-US" dirty="0"/>
          </a:p>
          <a:p>
            <a:pPr>
              <a:buNone/>
            </a:pPr>
            <a:r>
              <a:rPr lang="en-US" i="1" dirty="0"/>
              <a:t> 		return 1;</a:t>
            </a:r>
            <a:endParaRPr lang="en-US" dirty="0"/>
          </a:p>
          <a:p>
            <a:pPr>
              <a:buNone/>
            </a:pPr>
            <a:r>
              <a:rPr lang="en-US" i="1" dirty="0"/>
              <a:t> 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7747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mọi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KiemTraToanAm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a[], 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for (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= 0; </a:t>
            </a:r>
            <a:r>
              <a:rPr lang="en-US" dirty="0" err="1"/>
              <a:t>i</a:t>
            </a:r>
            <a:r>
              <a:rPr lang="en-US" dirty="0"/>
              <a:t> &lt; n; </a:t>
            </a:r>
            <a:r>
              <a:rPr lang="en-US" dirty="0" err="1"/>
              <a:t>i</a:t>
            </a:r>
            <a:r>
              <a:rPr lang="en-US" dirty="0"/>
              <a:t>++)</a:t>
            </a:r>
          </a:p>
          <a:p>
            <a:pPr>
              <a:buNone/>
            </a:pPr>
            <a:r>
              <a:rPr lang="en-US" dirty="0"/>
              <a:t>       if (a[</a:t>
            </a:r>
            <a:r>
              <a:rPr lang="en-US" dirty="0" err="1"/>
              <a:t>i</a:t>
            </a:r>
            <a:r>
              <a:rPr lang="en-US" dirty="0"/>
              <a:t>] &gt;= 0)</a:t>
            </a:r>
          </a:p>
          <a:p>
            <a:pPr>
              <a:buNone/>
            </a:pPr>
            <a:r>
              <a:rPr lang="en-US" dirty="0"/>
              <a:t>            return 0;</a:t>
            </a:r>
          </a:p>
          <a:p>
            <a:pPr>
              <a:buNone/>
            </a:pPr>
            <a:r>
              <a:rPr lang="en-US" dirty="0"/>
              <a:t>   return 1;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363079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chứa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chẵn</a:t>
            </a:r>
            <a:r>
              <a:rPr lang="en-US" dirty="0"/>
              <a:t> </a:t>
            </a:r>
            <a:r>
              <a:rPr lang="en-US" dirty="0" err="1"/>
              <a:t>lẻ</a:t>
            </a:r>
            <a:r>
              <a:rPr lang="en-US" dirty="0"/>
              <a:t> </a:t>
            </a:r>
            <a:r>
              <a:rPr lang="en-US" dirty="0" err="1"/>
              <a:t>xen</a:t>
            </a:r>
            <a:r>
              <a:rPr lang="en-US" dirty="0"/>
              <a:t> </a:t>
            </a:r>
            <a:r>
              <a:rPr lang="en-US" dirty="0" err="1"/>
              <a:t>kẽ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</a:t>
            </a:r>
            <a:r>
              <a:rPr lang="en-US" dirty="0" err="1"/>
              <a:t>xen</a:t>
            </a:r>
            <a:r>
              <a:rPr lang="en-US" dirty="0"/>
              <a:t> </a:t>
            </a:r>
            <a:r>
              <a:rPr lang="en-US" dirty="0" err="1"/>
              <a:t>kẽ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402553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CHÈN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6762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Chèn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524000"/>
            <a:ext cx="8686800" cy="52578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chèn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066800" y="2209800"/>
          <a:ext cx="6096000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12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7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9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38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066800" y="5334000"/>
          <a:ext cx="7162799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3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3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32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3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32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12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7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1800" i="1" dirty="0"/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248400" y="5334000"/>
            <a:ext cx="9144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38</a:t>
            </a:r>
          </a:p>
        </p:txBody>
      </p:sp>
      <p:sp>
        <p:nvSpPr>
          <p:cNvPr id="8" name="Rectangle 7"/>
          <p:cNvSpPr/>
          <p:nvPr/>
        </p:nvSpPr>
        <p:spPr>
          <a:xfrm>
            <a:off x="5181600" y="5334000"/>
            <a:ext cx="9144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21</a:t>
            </a:r>
          </a:p>
        </p:txBody>
      </p:sp>
      <p:sp>
        <p:nvSpPr>
          <p:cNvPr id="9" name="Rectangle 8"/>
          <p:cNvSpPr/>
          <p:nvPr/>
        </p:nvSpPr>
        <p:spPr>
          <a:xfrm>
            <a:off x="4191000" y="5334000"/>
            <a:ext cx="9144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9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91000" y="426720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111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294967295"/>
          </p:nvPr>
        </p:nvSpPr>
        <p:spPr>
          <a:xfrm>
            <a:off x="3810000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A71F4B9-ECC9-4B43-83E0-FB6691E89B88}" type="slidenum">
              <a:rPr lang="en-US"/>
              <a:pPr>
                <a:defRPr/>
              </a:pPr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9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1077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1077 0.0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1077 0.000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0.159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Chèn phần tử vào mảng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04800" y="1447800"/>
            <a:ext cx="88392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Chèn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953000" y="2133600"/>
          <a:ext cx="4191001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0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9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6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2286000"/>
            <a:ext cx="5030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Di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a[5] sang a[6]: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a[6] = a[5]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4952999" y="1097280"/>
          <a:ext cx="4191002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7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7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16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6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97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9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6</a:t>
                      </a:r>
                      <a:endParaRPr 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4953000" y="3200400"/>
          <a:ext cx="4191001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0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9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6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0" y="3352800"/>
            <a:ext cx="5221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Di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a[4] sang a[5]: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a[5] = a[4]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4953000" y="4267200"/>
          <a:ext cx="4191001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0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9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6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0" y="4419600"/>
            <a:ext cx="5067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Di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a[3] sang a[4]: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a[4] = a[3]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/>
          </p:nvPr>
        </p:nvGraphicFramePr>
        <p:xfrm>
          <a:off x="4953000" y="5334000"/>
          <a:ext cx="4191001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3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11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0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111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9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6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0" y="5486400"/>
            <a:ext cx="2343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Gán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a[3] = 111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1" y="6217920"/>
            <a:ext cx="3104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n++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106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Chèn phần tử vào mảng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81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err="1"/>
              <a:t>Gọi</a:t>
            </a:r>
            <a:r>
              <a:rPr lang="en-GB" dirty="0"/>
              <a:t> k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cần</a:t>
            </a:r>
            <a:r>
              <a:rPr lang="en-GB" dirty="0"/>
              <a:t> </a:t>
            </a:r>
            <a:r>
              <a:rPr lang="en-GB" dirty="0" err="1"/>
              <a:t>chèn</a:t>
            </a:r>
            <a:r>
              <a:rPr lang="en-GB" dirty="0"/>
              <a:t>, n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kích</a:t>
            </a:r>
            <a:r>
              <a:rPr lang="en-GB" dirty="0"/>
              <a:t> </a:t>
            </a:r>
            <a:r>
              <a:rPr lang="en-GB" dirty="0" err="1"/>
              <a:t>thước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, x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trị</a:t>
            </a:r>
            <a:r>
              <a:rPr lang="en-GB" dirty="0"/>
              <a:t> </a:t>
            </a:r>
            <a:r>
              <a:rPr lang="en-GB" dirty="0" err="1"/>
              <a:t>cần</a:t>
            </a:r>
            <a:r>
              <a:rPr lang="en-GB" dirty="0"/>
              <a:t> </a:t>
            </a:r>
            <a:r>
              <a:rPr lang="en-GB" dirty="0" err="1"/>
              <a:t>chèn</a:t>
            </a:r>
            <a:endParaRPr lang="en-GB" dirty="0"/>
          </a:p>
          <a:p>
            <a:r>
              <a:rPr lang="en-GB" dirty="0"/>
              <a:t>a[6] = a[5]</a:t>
            </a:r>
          </a:p>
          <a:p>
            <a:r>
              <a:rPr lang="en-GB" dirty="0"/>
              <a:t>a[5] = a[4]</a:t>
            </a:r>
          </a:p>
          <a:p>
            <a:r>
              <a:rPr lang="en-GB" dirty="0"/>
              <a:t>a[4] = a[3]</a:t>
            </a:r>
          </a:p>
          <a:p>
            <a:endParaRPr lang="en-GB" dirty="0"/>
          </a:p>
          <a:p>
            <a:r>
              <a:rPr lang="en-GB" dirty="0"/>
              <a:t>a[3] = 111 </a:t>
            </a:r>
          </a:p>
          <a:p>
            <a:r>
              <a:rPr lang="en-GB" dirty="0"/>
              <a:t>n++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3124200" y="3515380"/>
            <a:ext cx="1371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26123" y="3515380"/>
            <a:ext cx="1765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a[i+1]=a[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/>
          <p:cNvCxnSpPr>
            <a:stCxn id="12" idx="2"/>
            <a:endCxn id="14" idx="0"/>
          </p:cNvCxnSpPr>
          <p:nvPr/>
        </p:nvCxnSpPr>
        <p:spPr>
          <a:xfrm>
            <a:off x="7548911" y="3479230"/>
            <a:ext cx="962818" cy="7981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64456" y="2956010"/>
            <a:ext cx="1168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n-1</a:t>
            </a:r>
            <a:endParaRPr lang="en-US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87574" y="4277380"/>
            <a:ext cx="848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k</a:t>
            </a:r>
            <a:endParaRPr lang="en-US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3124200" y="5559333"/>
            <a:ext cx="1371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226123" y="5572780"/>
            <a:ext cx="11448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a[k]=x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588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Chèn phần tử vào mảng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7886699" cy="4724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BT: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chèn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ChenX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&amp;n,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x,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810000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CC2701D-1C1F-4DE0-9FD0-B6AC59B35344}" type="slidenum">
              <a:rPr lang="en-US"/>
              <a:pPr>
                <a:defRPr/>
              </a:pPr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671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5699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</p:txBody>
      </p:sp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381000" y="1778000"/>
            <a:ext cx="8458200" cy="584200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chemeClr val="bg1"/>
                </a:solidFill>
              </a:rPr>
              <a:t>TênMảng [vị trí cần truy xuất]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28600" y="2667000"/>
            <a:ext cx="8686800" cy="39624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342900" lvl="1" indent="0">
              <a:buNone/>
            </a:pP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a[5] = { 3, 6, 8, 11, 12 };</a:t>
            </a:r>
          </a:p>
          <a:p>
            <a:pPr marL="342900" lvl="1" indent="0">
              <a:buNone/>
            </a:pPr>
            <a:r>
              <a:rPr lang="it-IT" sz="24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it-IT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sz="2400" dirty="0">
                <a:solidFill>
                  <a:srgbClr val="A31515"/>
                </a:solidFill>
                <a:latin typeface="Consolas" panose="020B0609020204030204" pitchFamily="49" charset="0"/>
              </a:rPr>
              <a:t>"Gia tri mang tai vi tri 3 = "</a:t>
            </a:r>
            <a:r>
              <a:rPr lang="it-IT" sz="2400" dirty="0">
                <a:solidFill>
                  <a:srgbClr val="000000"/>
                </a:solidFill>
                <a:latin typeface="Consolas" panose="020B0609020204030204" pitchFamily="49" charset="0"/>
              </a:rPr>
              <a:t>, a[3]);</a:t>
            </a:r>
          </a:p>
          <a:p>
            <a:pPr marL="342900" lvl="1" indent="0">
              <a:buNone/>
            </a:pP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342900" lvl="1" indent="0"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400" dirty="0"/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: Gia tri </a:t>
            </a:r>
            <a:r>
              <a:rPr lang="en-US" sz="2400" dirty="0" err="1"/>
              <a:t>mang</a:t>
            </a:r>
            <a:r>
              <a:rPr lang="en-US" sz="2400" dirty="0"/>
              <a:t> tai vi tri 3 = 11</a:t>
            </a:r>
          </a:p>
          <a:p>
            <a:pPr>
              <a:defRPr/>
            </a:pPr>
            <a:endParaRPr lang="en-US" sz="2400" dirty="0"/>
          </a:p>
        </p:txBody>
      </p:sp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4267200" y="2667000"/>
            <a:ext cx="2844802" cy="1295400"/>
            <a:chOff x="3784954" y="2209800"/>
            <a:chExt cx="2844446" cy="1295400"/>
          </a:xfrm>
        </p:grpSpPr>
        <p:sp>
          <p:nvSpPr>
            <p:cNvPr id="5" name="Line Callout 1 (Accent Bar) 4"/>
            <p:cNvSpPr/>
            <p:nvPr/>
          </p:nvSpPr>
          <p:spPr>
            <a:xfrm>
              <a:off x="4877019" y="2209800"/>
              <a:ext cx="1752381" cy="533400"/>
            </a:xfrm>
            <a:prstGeom prst="accentCallout1">
              <a:avLst>
                <a:gd name="adj1" fmla="val 18750"/>
                <a:gd name="adj2" fmla="val -8333"/>
                <a:gd name="adj3" fmla="val 126988"/>
                <a:gd name="adj4" fmla="val -40537"/>
              </a:avLst>
            </a:prstGeom>
            <a:ln w="25400"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 err="1"/>
                <a:t>Vị</a:t>
              </a:r>
              <a:r>
                <a:rPr lang="en-US" dirty="0"/>
                <a:t> </a:t>
              </a:r>
              <a:r>
                <a:rPr lang="en-US" dirty="0" err="1"/>
                <a:t>trí</a:t>
              </a:r>
              <a:r>
                <a:rPr lang="en-US" dirty="0"/>
                <a:t> 3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3784954" y="2819400"/>
              <a:ext cx="482540" cy="685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92346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Chèn phần tử vào mảng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1981200"/>
            <a:ext cx="8400056" cy="369331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ChenX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a[],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&amp;n,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n-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&gt;=k;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--)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a[i+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 = a[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a[k] = x;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n++;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83383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Bài tập áp dụng</a:t>
            </a:r>
            <a:endParaRPr lang="en-US" dirty="0"/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7886699" cy="4724400"/>
          </a:xfrm>
          <a:prstGeom prst="rect">
            <a:avLst/>
          </a:prstGeom>
        </p:spPr>
        <p:txBody>
          <a:bodyPr/>
          <a:lstStyle/>
          <a:p>
            <a:pPr marL="44450" indent="0" algn="just" eaLnBrk="1" hangingPunct="1">
              <a:buFont typeface="Georgia" pitchFamily="18" charset="0"/>
              <a:buNone/>
            </a:pPr>
            <a:r>
              <a:rPr lang="en-US" sz="3200" dirty="0" err="1"/>
              <a:t>Hãy</a:t>
            </a:r>
            <a:r>
              <a:rPr lang="en-US" sz="3200" dirty="0"/>
              <a:t> </a:t>
            </a:r>
            <a:r>
              <a:rPr lang="en-US" sz="3200" dirty="0" err="1"/>
              <a:t>viết</a:t>
            </a:r>
            <a:r>
              <a:rPr lang="en-US" sz="3200" dirty="0"/>
              <a:t> </a:t>
            </a:r>
            <a:r>
              <a:rPr lang="en-US" sz="3200" dirty="0" err="1"/>
              <a:t>hàm</a:t>
            </a:r>
            <a:r>
              <a:rPr lang="en-US" sz="3200" dirty="0"/>
              <a:t> </a:t>
            </a:r>
            <a:r>
              <a:rPr lang="en-US" sz="3200" dirty="0" err="1"/>
              <a:t>chèn</a:t>
            </a:r>
            <a:r>
              <a:rPr lang="en-US" sz="3200" dirty="0"/>
              <a:t> </a:t>
            </a:r>
            <a:r>
              <a:rPr lang="en-US" sz="3200" dirty="0" err="1"/>
              <a:t>phần</a:t>
            </a:r>
            <a:r>
              <a:rPr lang="en-US" sz="3200" dirty="0"/>
              <a:t> </a:t>
            </a:r>
            <a:r>
              <a:rPr lang="en-US" sz="3200" dirty="0" err="1"/>
              <a:t>tử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giá</a:t>
            </a:r>
            <a:r>
              <a:rPr lang="en-US" sz="3200" dirty="0"/>
              <a:t> </a:t>
            </a:r>
            <a:r>
              <a:rPr lang="en-US" sz="3200" dirty="0" err="1"/>
              <a:t>trị</a:t>
            </a:r>
            <a:r>
              <a:rPr lang="en-US" sz="3200" dirty="0"/>
              <a:t> x </a:t>
            </a:r>
            <a:r>
              <a:rPr lang="en-US" sz="3200" dirty="0" err="1"/>
              <a:t>vào</a:t>
            </a:r>
            <a:r>
              <a:rPr lang="en-US" sz="3200" dirty="0"/>
              <a:t> </a:t>
            </a:r>
            <a:r>
              <a:rPr lang="en-US" sz="3200" dirty="0" err="1"/>
              <a:t>sau</a:t>
            </a:r>
            <a:r>
              <a:rPr lang="en-US" sz="3200" dirty="0"/>
              <a:t> </a:t>
            </a:r>
            <a:r>
              <a:rPr lang="en-US" sz="3200" dirty="0" err="1"/>
              <a:t>phần</a:t>
            </a:r>
            <a:r>
              <a:rPr lang="en-US" sz="3200" dirty="0"/>
              <a:t> </a:t>
            </a:r>
            <a:r>
              <a:rPr lang="en-US" sz="3200" dirty="0" err="1"/>
              <a:t>tử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giá</a:t>
            </a:r>
            <a:r>
              <a:rPr lang="en-US" sz="3200" dirty="0"/>
              <a:t> </a:t>
            </a:r>
            <a:r>
              <a:rPr lang="en-US" sz="3200" dirty="0" err="1"/>
              <a:t>trị</a:t>
            </a:r>
            <a:r>
              <a:rPr lang="en-US" sz="3200" dirty="0"/>
              <a:t> </a:t>
            </a:r>
            <a:r>
              <a:rPr lang="en-US" sz="3200" dirty="0" err="1"/>
              <a:t>nhỏ</a:t>
            </a:r>
            <a:r>
              <a:rPr lang="en-US" sz="3200" dirty="0"/>
              <a:t> </a:t>
            </a:r>
            <a:r>
              <a:rPr lang="en-US" sz="3200" dirty="0" err="1"/>
              <a:t>nhất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mảng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nguyên</a:t>
            </a:r>
            <a:r>
              <a:rPr lang="en-US" sz="3200" dirty="0"/>
              <a:t> a, </a:t>
            </a:r>
            <a:r>
              <a:rPr lang="en-US" sz="3200" dirty="0" err="1"/>
              <a:t>kích</a:t>
            </a:r>
            <a:r>
              <a:rPr lang="en-US" sz="3200" dirty="0"/>
              <a:t> </a:t>
            </a:r>
            <a:r>
              <a:rPr lang="en-US" sz="3200" dirty="0" err="1"/>
              <a:t>th</a:t>
            </a:r>
            <a:r>
              <a:rPr lang="vi-VN" sz="3200" dirty="0" err="1"/>
              <a:t>ước</a:t>
            </a:r>
            <a:r>
              <a:rPr lang="en-US" sz="3200" dirty="0"/>
              <a:t> n </a:t>
            </a:r>
            <a:r>
              <a:rPr lang="en-US" sz="3200" dirty="0">
                <a:solidFill>
                  <a:schemeClr val="accent2"/>
                </a:solidFill>
              </a:rPr>
              <a:t>(</a:t>
            </a:r>
            <a:r>
              <a:rPr lang="en-US" sz="3200" dirty="0" err="1">
                <a:solidFill>
                  <a:schemeClr val="accent2"/>
                </a:solidFill>
              </a:rPr>
              <a:t>giả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sử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mảng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không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có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giá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trị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trùng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nhau</a:t>
            </a:r>
            <a:r>
              <a:rPr lang="en-US" sz="3200" dirty="0">
                <a:solidFill>
                  <a:schemeClr val="accent2"/>
                </a:solidFill>
              </a:rPr>
              <a:t>)</a:t>
            </a:r>
          </a:p>
          <a:p>
            <a:pPr marL="44450" indent="0" algn="just" eaLnBrk="1" hangingPunct="1">
              <a:buFont typeface="Georgia" pitchFamily="18" charset="0"/>
              <a:buNone/>
            </a:pPr>
            <a:r>
              <a:rPr lang="en-GB" sz="3200" b="1" i="1" dirty="0" err="1"/>
              <a:t>Gợi</a:t>
            </a:r>
            <a:r>
              <a:rPr lang="en-GB" sz="3200" b="1" i="1" dirty="0"/>
              <a:t> ý:</a:t>
            </a:r>
          </a:p>
          <a:p>
            <a:pPr marL="558800" indent="-514350" algn="just" eaLnBrk="1" hangingPunct="1">
              <a:buFont typeface="Georgia" pitchFamily="18" charset="0"/>
              <a:buAutoNum type="arabicPeriod"/>
            </a:pPr>
            <a:r>
              <a:rPr lang="en-GB" sz="3200" i="1" dirty="0" err="1"/>
              <a:t>Viết</a:t>
            </a:r>
            <a:r>
              <a:rPr lang="en-GB" sz="3200" i="1" dirty="0"/>
              <a:t> </a:t>
            </a:r>
            <a:r>
              <a:rPr lang="en-GB" sz="3200" i="1" dirty="0" err="1"/>
              <a:t>hàm</a:t>
            </a:r>
            <a:r>
              <a:rPr lang="en-GB" sz="3200" i="1" dirty="0"/>
              <a:t> </a:t>
            </a:r>
            <a:r>
              <a:rPr lang="en-GB" sz="3200" i="1" dirty="0" err="1"/>
              <a:t>tìm</a:t>
            </a:r>
            <a:r>
              <a:rPr lang="en-GB" sz="3200" i="1" dirty="0"/>
              <a:t> </a:t>
            </a:r>
            <a:r>
              <a:rPr lang="en-GB" sz="3200" i="1" dirty="0" err="1"/>
              <a:t>vị</a:t>
            </a:r>
            <a:r>
              <a:rPr lang="en-GB" sz="3200" i="1" dirty="0"/>
              <a:t> </a:t>
            </a:r>
            <a:r>
              <a:rPr lang="en-GB" sz="3200" i="1" dirty="0" err="1"/>
              <a:t>trí</a:t>
            </a:r>
            <a:r>
              <a:rPr lang="en-GB" sz="3200" i="1" dirty="0"/>
              <a:t> </a:t>
            </a:r>
            <a:r>
              <a:rPr lang="en-GB" sz="3200" i="1" dirty="0" err="1"/>
              <a:t>phần</a:t>
            </a:r>
            <a:r>
              <a:rPr lang="en-GB" sz="3200" i="1" dirty="0"/>
              <a:t> </a:t>
            </a:r>
            <a:r>
              <a:rPr lang="en-GB" sz="3200" i="1" dirty="0" err="1"/>
              <a:t>tử</a:t>
            </a:r>
            <a:r>
              <a:rPr lang="en-GB" sz="3200" i="1" dirty="0"/>
              <a:t> </a:t>
            </a:r>
            <a:r>
              <a:rPr lang="en-GB" sz="3200" i="1" dirty="0" err="1"/>
              <a:t>có</a:t>
            </a:r>
            <a:r>
              <a:rPr lang="en-GB" sz="3200" i="1" dirty="0"/>
              <a:t> </a:t>
            </a:r>
            <a:r>
              <a:rPr lang="en-GB" sz="3200" i="1" dirty="0" err="1"/>
              <a:t>giá</a:t>
            </a:r>
            <a:r>
              <a:rPr lang="en-GB" sz="3200" i="1" dirty="0"/>
              <a:t> </a:t>
            </a:r>
            <a:r>
              <a:rPr lang="en-GB" sz="3200" i="1" dirty="0" err="1"/>
              <a:t>trị</a:t>
            </a:r>
            <a:r>
              <a:rPr lang="en-GB" sz="3200" i="1" dirty="0"/>
              <a:t> </a:t>
            </a:r>
            <a:r>
              <a:rPr lang="en-GB" sz="3200" i="1" dirty="0" err="1"/>
              <a:t>nhỏ</a:t>
            </a:r>
            <a:r>
              <a:rPr lang="en-GB" sz="3200" i="1" dirty="0"/>
              <a:t> </a:t>
            </a:r>
            <a:r>
              <a:rPr lang="en-GB" sz="3200" i="1" dirty="0" err="1"/>
              <a:t>nhất</a:t>
            </a:r>
            <a:r>
              <a:rPr lang="en-GB" sz="3200" i="1" dirty="0"/>
              <a:t> (min)</a:t>
            </a:r>
          </a:p>
          <a:p>
            <a:pPr marL="558800" indent="-514350" algn="just" eaLnBrk="1" hangingPunct="1">
              <a:buFont typeface="Georgia" pitchFamily="18" charset="0"/>
              <a:buAutoNum type="arabicPeriod"/>
            </a:pPr>
            <a:r>
              <a:rPr lang="en-GB" sz="3200" i="1" dirty="0" err="1"/>
              <a:t>Viết</a:t>
            </a:r>
            <a:r>
              <a:rPr lang="en-GB" sz="3200" i="1" dirty="0"/>
              <a:t> </a:t>
            </a:r>
            <a:r>
              <a:rPr lang="en-GB" sz="3200" i="1" dirty="0" err="1"/>
              <a:t>hàm</a:t>
            </a:r>
            <a:r>
              <a:rPr lang="en-GB" sz="3200" i="1" dirty="0"/>
              <a:t> </a:t>
            </a:r>
            <a:r>
              <a:rPr lang="en-GB" sz="3200" i="1" dirty="0" err="1"/>
              <a:t>chèn</a:t>
            </a:r>
            <a:r>
              <a:rPr lang="en-GB" sz="3200" i="1" dirty="0"/>
              <a:t> x </a:t>
            </a:r>
            <a:r>
              <a:rPr lang="en-GB" sz="3200" i="1" dirty="0" err="1"/>
              <a:t>vào</a:t>
            </a:r>
            <a:r>
              <a:rPr lang="en-GB" sz="3200" i="1" dirty="0"/>
              <a:t> </a:t>
            </a:r>
            <a:r>
              <a:rPr lang="en-GB" sz="3200" i="1" dirty="0" err="1"/>
              <a:t>sau</a:t>
            </a:r>
            <a:r>
              <a:rPr lang="en-GB" sz="3200" i="1" dirty="0"/>
              <a:t> min (</a:t>
            </a:r>
            <a:r>
              <a:rPr lang="en-GB" sz="3200" i="1" dirty="0" err="1"/>
              <a:t>sử</a:t>
            </a:r>
            <a:r>
              <a:rPr lang="en-GB" sz="3200" i="1" dirty="0"/>
              <a:t> </a:t>
            </a:r>
            <a:r>
              <a:rPr lang="en-GB" sz="3200" i="1" dirty="0" err="1"/>
              <a:t>dụng</a:t>
            </a:r>
            <a:r>
              <a:rPr lang="en-GB" sz="3200" i="1" dirty="0"/>
              <a:t> </a:t>
            </a:r>
            <a:r>
              <a:rPr lang="en-GB" sz="3200" i="1" dirty="0" err="1"/>
              <a:t>hàm</a:t>
            </a:r>
            <a:r>
              <a:rPr lang="en-GB" sz="3200" i="1" dirty="0"/>
              <a:t> </a:t>
            </a:r>
            <a:r>
              <a:rPr lang="en-GB" sz="3200" i="1" dirty="0" err="1"/>
              <a:t>ChenX</a:t>
            </a:r>
            <a:r>
              <a:rPr lang="en-GB" sz="3200" i="1" dirty="0"/>
              <a:t>)</a:t>
            </a:r>
            <a:endParaRPr lang="en-US" sz="32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810000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875D3B9-788A-41A8-80EF-405871901B33}" type="slidenum">
              <a:rPr lang="en-US"/>
              <a:pPr>
                <a:defRPr/>
              </a:pPr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6656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Bài tập áp dụng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1581091"/>
            <a:ext cx="6596678" cy="40934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TimVTMin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a[],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&lt; n;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++)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6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(a[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 &lt; a[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08964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Bài tập áp dụng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2590800"/>
            <a:ext cx="8400056" cy="20928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ChenXSauMin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a[],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&amp;n,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x) 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TimVTMin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ChenX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n, x,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62442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XÓA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4763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Xóa phần tử khỏi mảng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7886699" cy="48768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838200" y="2251031"/>
          <a:ext cx="6096000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12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7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9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38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5029200"/>
          <a:ext cx="6138864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3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3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3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3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3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12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7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9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/>
                    </a:p>
                  </a:txBody>
                  <a:tcPr marL="91430" marR="91430"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L="91430" marR="91430" marT="45661" marB="45661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L="91430" marR="91430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L="91430" marR="91430"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953000" y="5029200"/>
            <a:ext cx="9144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21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19800" y="5029200"/>
            <a:ext cx="914400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810000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DEC1BF4-B54C-4795-A11D-288A6A9918B6}" type="slidenum">
              <a:rPr lang="en-US"/>
              <a:pPr>
                <a:defRPr/>
              </a:pPr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86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10955 0.00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6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10955 0.003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6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khỏi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838200" y="2026920"/>
            <a:ext cx="88392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486400" y="3154680"/>
          <a:ext cx="3592938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7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3400" y="3307080"/>
            <a:ext cx="4419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Dời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a[4] sang a[3]: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a[3] = a[4]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5410200" y="1676400"/>
          <a:ext cx="3651253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7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7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16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6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9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en-US" sz="20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3400" y="4373880"/>
            <a:ext cx="4265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Dời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a[5] sang a[4]: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a[4] = a[5]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/>
          </p:nvPr>
        </p:nvGraphicFramePr>
        <p:xfrm>
          <a:off x="5478223" y="4221480"/>
          <a:ext cx="3592938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7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0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3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4</a:t>
                      </a:r>
                      <a:endParaRPr lang="en-US" sz="2000" i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5</a:t>
                      </a:r>
                      <a:endParaRPr 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3399" y="5440680"/>
            <a:ext cx="4336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n--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46198"/>
              </p:ext>
            </p:extLst>
          </p:nvPr>
        </p:nvGraphicFramePr>
        <p:xfrm>
          <a:off x="5486400" y="5257800"/>
          <a:ext cx="2892890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7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12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5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7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21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/>
                        <a:t>38</a:t>
                      </a:r>
                      <a:endParaRPr lang="en-US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0</a:t>
                      </a:r>
                      <a:endParaRPr lang="en-US" sz="2000" i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1</a:t>
                      </a:r>
                      <a:endParaRPr lang="en-US" sz="2000" i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i="1" dirty="0"/>
                        <a:t>2</a:t>
                      </a:r>
                      <a:endParaRPr lang="en-US" sz="2000" i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GB" sz="20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2000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GB" sz="20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2000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3830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Xoá phần tử khỏi mảng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600201"/>
            <a:ext cx="8077200" cy="3048000"/>
          </a:xfrm>
        </p:spPr>
        <p:txBody>
          <a:bodyPr/>
          <a:lstStyle/>
          <a:p>
            <a:pPr marL="0" indent="0">
              <a:buNone/>
            </a:pPr>
            <a:r>
              <a:rPr lang="en-GB" dirty="0" err="1"/>
              <a:t>Gọi</a:t>
            </a:r>
            <a:r>
              <a:rPr lang="en-GB" dirty="0"/>
              <a:t> k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cần</a:t>
            </a:r>
            <a:r>
              <a:rPr lang="en-GB" dirty="0"/>
              <a:t> </a:t>
            </a:r>
            <a:r>
              <a:rPr lang="en-GB" dirty="0" err="1"/>
              <a:t>xoá</a:t>
            </a:r>
            <a:r>
              <a:rPr lang="en-GB" dirty="0"/>
              <a:t>, n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kích</a:t>
            </a:r>
            <a:r>
              <a:rPr lang="en-GB" dirty="0"/>
              <a:t> </a:t>
            </a:r>
            <a:r>
              <a:rPr lang="en-GB" dirty="0" err="1"/>
              <a:t>thước</a:t>
            </a:r>
            <a:r>
              <a:rPr lang="en-GB" dirty="0"/>
              <a:t> </a:t>
            </a:r>
            <a:r>
              <a:rPr lang="en-GB" dirty="0" err="1"/>
              <a:t>mảng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a[3] = a[4]</a:t>
            </a:r>
          </a:p>
          <a:p>
            <a:r>
              <a:rPr lang="en-GB" dirty="0"/>
              <a:t>a[4] = a[5]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Right Arrow 5"/>
          <p:cNvSpPr/>
          <p:nvPr/>
        </p:nvSpPr>
        <p:spPr>
          <a:xfrm>
            <a:off x="3124200" y="3429000"/>
            <a:ext cx="1371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26123" y="3352800"/>
            <a:ext cx="1765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a[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]=a[i+1]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/>
          <p:cNvCxnSpPr>
            <a:stCxn id="12" idx="0"/>
            <a:endCxn id="14" idx="2"/>
          </p:cNvCxnSpPr>
          <p:nvPr/>
        </p:nvCxnSpPr>
        <p:spPr>
          <a:xfrm flipV="1">
            <a:off x="7519564" y="3114020"/>
            <a:ext cx="845103" cy="85897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77162" y="3972998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61965" y="2590800"/>
            <a:ext cx="1005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=n-2</a:t>
            </a: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5341349"/>
            <a:ext cx="435247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GB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GB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n--</a:t>
            </a:r>
            <a:endParaRPr lang="en-US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6024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Xóa phần tử khỏi mảng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7886699" cy="487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BT: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XoaTaiVTk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&amp;n,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810000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A7AFFAF-E0BD-4871-B199-CC352C275981}" type="slidenum">
              <a:rPr lang="en-US"/>
              <a:pPr>
                <a:defRPr/>
              </a:pPr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5304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Xóa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khỏi</a:t>
            </a:r>
            <a:r>
              <a:rPr lang="en-GB" dirty="0"/>
              <a:t> </a:t>
            </a:r>
            <a:r>
              <a:rPr lang="en-GB" dirty="0" err="1"/>
              <a:t>mảng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400" y="2239090"/>
            <a:ext cx="7374135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XoaTaiVTk(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a[],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&amp;n,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k) 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= k; i &lt;= n -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i++) 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a[i] = a[i +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n--;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7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220"/>
            <a:ext cx="8686800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752600"/>
            <a:ext cx="8229600" cy="4343400"/>
          </a:xfrm>
        </p:spPr>
        <p:txBody>
          <a:bodyPr rtlCol="0">
            <a:normAutofit/>
          </a:bodyPr>
          <a:lstStyle/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Nhập</a:t>
            </a:r>
            <a:endParaRPr lang="en-US" sz="3200" dirty="0"/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Xuất</a:t>
            </a:r>
            <a:r>
              <a:rPr lang="en-US" sz="3200" dirty="0"/>
              <a:t> (</a:t>
            </a:r>
            <a:r>
              <a:rPr lang="en-US" sz="3200" dirty="0" err="1"/>
              <a:t>liệt</a:t>
            </a:r>
            <a:r>
              <a:rPr lang="en-US" sz="3200" dirty="0"/>
              <a:t> </a:t>
            </a:r>
            <a:r>
              <a:rPr lang="en-US" sz="3200" dirty="0" err="1"/>
              <a:t>kê</a:t>
            </a:r>
            <a:r>
              <a:rPr lang="en-US" sz="3200" dirty="0"/>
              <a:t>)</a:t>
            </a:r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Tìm</a:t>
            </a:r>
            <a:r>
              <a:rPr lang="en-US" sz="3200" dirty="0"/>
              <a:t> </a:t>
            </a:r>
            <a:r>
              <a:rPr lang="en-US" sz="3200" dirty="0" err="1"/>
              <a:t>kiếm</a:t>
            </a:r>
            <a:endParaRPr lang="en-US" sz="3200" dirty="0"/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Đếm</a:t>
            </a:r>
            <a:endParaRPr lang="en-US" sz="3200" dirty="0"/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Sắp</a:t>
            </a:r>
            <a:r>
              <a:rPr lang="en-US" sz="3200" dirty="0"/>
              <a:t> </a:t>
            </a:r>
            <a:r>
              <a:rPr lang="en-US" sz="3200" dirty="0" err="1"/>
              <a:t>xếp</a:t>
            </a:r>
            <a:endParaRPr lang="en-US" sz="3200" dirty="0"/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Kiểm</a:t>
            </a:r>
            <a:r>
              <a:rPr lang="en-US" sz="3200" dirty="0"/>
              <a:t> </a:t>
            </a:r>
            <a:r>
              <a:rPr lang="en-US" sz="3200" dirty="0" err="1"/>
              <a:t>tra</a:t>
            </a:r>
            <a:r>
              <a:rPr lang="en-US" sz="3200" dirty="0"/>
              <a:t> </a:t>
            </a:r>
            <a:r>
              <a:rPr lang="en-US" sz="3200" dirty="0" err="1"/>
              <a:t>mảng</a:t>
            </a:r>
            <a:r>
              <a:rPr lang="en-US" sz="3200" dirty="0"/>
              <a:t> </a:t>
            </a:r>
            <a:r>
              <a:rPr lang="en-US" sz="3200" dirty="0" err="1"/>
              <a:t>thỏa</a:t>
            </a:r>
            <a:r>
              <a:rPr lang="en-US" sz="3200" dirty="0"/>
              <a:t> </a:t>
            </a:r>
            <a:r>
              <a:rPr lang="en-US" sz="3200" dirty="0" err="1"/>
              <a:t>điều</a:t>
            </a:r>
            <a:r>
              <a:rPr lang="en-US" sz="3200" dirty="0"/>
              <a:t> </a:t>
            </a:r>
            <a:r>
              <a:rPr lang="en-US" sz="3200" dirty="0" err="1"/>
              <a:t>kiện</a:t>
            </a:r>
            <a:r>
              <a:rPr lang="en-US" sz="3200" dirty="0"/>
              <a:t> </a:t>
            </a:r>
            <a:r>
              <a:rPr lang="en-US" sz="3200" dirty="0" err="1"/>
              <a:t>cho</a:t>
            </a:r>
            <a:r>
              <a:rPr lang="en-US" sz="3200" dirty="0"/>
              <a:t> </a:t>
            </a:r>
            <a:r>
              <a:rPr lang="en-US" sz="3200" dirty="0" err="1"/>
              <a:t>trước</a:t>
            </a:r>
            <a:endParaRPr lang="en-US" sz="3200" dirty="0"/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Tách</a:t>
            </a:r>
            <a:r>
              <a:rPr lang="en-US" sz="3200" dirty="0"/>
              <a:t>/ </a:t>
            </a:r>
            <a:r>
              <a:rPr lang="en-US" sz="3200" dirty="0" err="1"/>
              <a:t>ghép</a:t>
            </a:r>
            <a:r>
              <a:rPr lang="en-US" sz="3200" dirty="0"/>
              <a:t> </a:t>
            </a:r>
            <a:r>
              <a:rPr lang="en-US" sz="3200" dirty="0" err="1"/>
              <a:t>mảng</a:t>
            </a:r>
            <a:endParaRPr lang="en-US" sz="3200" dirty="0"/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3200" dirty="0" err="1"/>
              <a:t>Chèn</a:t>
            </a:r>
            <a:r>
              <a:rPr lang="en-US" sz="3200" dirty="0"/>
              <a:t> / </a:t>
            </a:r>
            <a:r>
              <a:rPr lang="en-US" sz="3200" dirty="0" err="1"/>
              <a:t>xóa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0503704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Bài tập áp dụng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676400"/>
            <a:ext cx="7886699" cy="4800600"/>
          </a:xfrm>
          <a:prstGeom prst="rect">
            <a:avLst/>
          </a:prstGeom>
        </p:spPr>
        <p:txBody>
          <a:bodyPr/>
          <a:lstStyle/>
          <a:p>
            <a:pPr marL="44450" indent="0" algn="just" eaLnBrk="1" hangingPunct="1">
              <a:buFont typeface="Georgia" pitchFamily="18" charset="0"/>
              <a:buNone/>
            </a:pPr>
            <a:r>
              <a:rPr lang="en-US" sz="3200" dirty="0" err="1"/>
              <a:t>Hãy</a:t>
            </a:r>
            <a:r>
              <a:rPr lang="en-US" sz="3200" dirty="0"/>
              <a:t> </a:t>
            </a:r>
            <a:r>
              <a:rPr lang="en-US" sz="3200" dirty="0" err="1"/>
              <a:t>viết</a:t>
            </a:r>
            <a:r>
              <a:rPr lang="en-US" sz="3200" dirty="0"/>
              <a:t> </a:t>
            </a:r>
            <a:r>
              <a:rPr lang="en-US" sz="3200" dirty="0" err="1"/>
              <a:t>hàm</a:t>
            </a:r>
            <a:r>
              <a:rPr lang="en-US" sz="3200" dirty="0"/>
              <a:t> </a:t>
            </a:r>
            <a:r>
              <a:rPr lang="en-US" sz="3200" dirty="0" err="1"/>
              <a:t>xóa</a:t>
            </a:r>
            <a:r>
              <a:rPr lang="en-US" sz="3200" dirty="0"/>
              <a:t> </a:t>
            </a:r>
            <a:r>
              <a:rPr lang="en-US" sz="3200" dirty="0" err="1"/>
              <a:t>phần</a:t>
            </a:r>
            <a:r>
              <a:rPr lang="en-US" sz="3200" dirty="0"/>
              <a:t> </a:t>
            </a:r>
            <a:r>
              <a:rPr lang="en-US" sz="3200" dirty="0" err="1"/>
              <a:t>tử</a:t>
            </a:r>
            <a:r>
              <a:rPr lang="en-US" sz="3200" dirty="0"/>
              <a:t> x </a:t>
            </a:r>
            <a:r>
              <a:rPr lang="en-US" sz="3200" i="1" dirty="0">
                <a:solidFill>
                  <a:schemeClr val="accent2"/>
                </a:solidFill>
              </a:rPr>
              <a:t>(</a:t>
            </a:r>
            <a:r>
              <a:rPr lang="en-US" sz="3200" i="1" dirty="0" err="1">
                <a:solidFill>
                  <a:schemeClr val="accent2"/>
                </a:solidFill>
              </a:rPr>
              <a:t>nếu</a:t>
            </a:r>
            <a:r>
              <a:rPr lang="en-US" sz="3200" i="1" dirty="0">
                <a:solidFill>
                  <a:schemeClr val="accent2"/>
                </a:solidFill>
              </a:rPr>
              <a:t> </a:t>
            </a:r>
            <a:r>
              <a:rPr lang="en-US" sz="3200" i="1" dirty="0" err="1">
                <a:solidFill>
                  <a:schemeClr val="accent2"/>
                </a:solidFill>
              </a:rPr>
              <a:t>có</a:t>
            </a:r>
            <a:r>
              <a:rPr lang="en-US" sz="3200" i="1" dirty="0">
                <a:solidFill>
                  <a:schemeClr val="accent2"/>
                </a:solidFill>
              </a:rPr>
              <a:t>)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mảng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nguyên</a:t>
            </a:r>
            <a:r>
              <a:rPr lang="en-US" sz="3200" dirty="0"/>
              <a:t> a, </a:t>
            </a:r>
            <a:r>
              <a:rPr lang="en-US" sz="3200" dirty="0" err="1"/>
              <a:t>kích</a:t>
            </a:r>
            <a:r>
              <a:rPr lang="en-US" sz="3200" dirty="0"/>
              <a:t> </a:t>
            </a:r>
            <a:r>
              <a:rPr lang="en-US" sz="3200" dirty="0" err="1"/>
              <a:t>th</a:t>
            </a:r>
            <a:r>
              <a:rPr lang="vi-VN" sz="3200" dirty="0" err="1"/>
              <a:t>ước</a:t>
            </a:r>
            <a:r>
              <a:rPr lang="en-US" sz="3200" dirty="0"/>
              <a:t> n </a:t>
            </a:r>
            <a:r>
              <a:rPr lang="en-US" sz="3200" dirty="0">
                <a:solidFill>
                  <a:schemeClr val="accent2"/>
                </a:solidFill>
              </a:rPr>
              <a:t>(</a:t>
            </a:r>
            <a:r>
              <a:rPr lang="en-US" sz="3200" dirty="0" err="1">
                <a:solidFill>
                  <a:schemeClr val="accent2"/>
                </a:solidFill>
              </a:rPr>
              <a:t>giả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sử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mảng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không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có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giá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trị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trùng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dirty="0" err="1">
                <a:solidFill>
                  <a:schemeClr val="accent2"/>
                </a:solidFill>
              </a:rPr>
              <a:t>nhau</a:t>
            </a:r>
            <a:r>
              <a:rPr lang="en-US" sz="3200" dirty="0">
                <a:solidFill>
                  <a:schemeClr val="accent2"/>
                </a:solidFill>
              </a:rPr>
              <a:t>)</a:t>
            </a:r>
          </a:p>
          <a:p>
            <a:pPr marL="44450" indent="0" algn="just" eaLnBrk="1" hangingPunct="1">
              <a:buFont typeface="Georgia" pitchFamily="18" charset="0"/>
              <a:buNone/>
            </a:pPr>
            <a:r>
              <a:rPr lang="en-GB" sz="3200" i="1" u="sng" dirty="0" err="1"/>
              <a:t>Gợi</a:t>
            </a:r>
            <a:r>
              <a:rPr lang="en-GB" sz="3200" i="1" u="sng" dirty="0"/>
              <a:t> ý: </a:t>
            </a:r>
          </a:p>
          <a:p>
            <a:pPr marL="558800" indent="-514350" algn="just" eaLnBrk="1" hangingPunct="1">
              <a:buFont typeface="Georgia" pitchFamily="18" charset="0"/>
              <a:buAutoNum type="arabicPeriod"/>
            </a:pPr>
            <a:r>
              <a:rPr lang="en-GB" sz="3200" i="1" dirty="0" err="1"/>
              <a:t>Viết</a:t>
            </a:r>
            <a:r>
              <a:rPr lang="en-GB" sz="3200" i="1" dirty="0"/>
              <a:t> </a:t>
            </a:r>
            <a:r>
              <a:rPr lang="en-GB" sz="3200" i="1" dirty="0" err="1"/>
              <a:t>hàm</a:t>
            </a:r>
            <a:r>
              <a:rPr lang="en-GB" sz="3200" i="1" dirty="0"/>
              <a:t> </a:t>
            </a:r>
            <a:r>
              <a:rPr lang="en-GB" sz="3200" i="1" dirty="0" err="1"/>
              <a:t>tìm</a:t>
            </a:r>
            <a:r>
              <a:rPr lang="en-GB" sz="3200" i="1" dirty="0"/>
              <a:t> </a:t>
            </a:r>
            <a:r>
              <a:rPr lang="en-GB" sz="3200" i="1" dirty="0" err="1"/>
              <a:t>vị</a:t>
            </a:r>
            <a:r>
              <a:rPr lang="en-GB" sz="3200" i="1" dirty="0"/>
              <a:t> </a:t>
            </a:r>
            <a:r>
              <a:rPr lang="en-GB" sz="3200" i="1" dirty="0" err="1"/>
              <a:t>trí</a:t>
            </a:r>
            <a:r>
              <a:rPr lang="en-GB" sz="3200" i="1" dirty="0"/>
              <a:t> </a:t>
            </a:r>
            <a:r>
              <a:rPr lang="en-GB" sz="3200" i="1" dirty="0" err="1"/>
              <a:t>phần</a:t>
            </a:r>
            <a:r>
              <a:rPr lang="en-GB" sz="3200" i="1" dirty="0"/>
              <a:t> </a:t>
            </a:r>
            <a:r>
              <a:rPr lang="en-GB" sz="3200" i="1" dirty="0" err="1"/>
              <a:t>tử</a:t>
            </a:r>
            <a:r>
              <a:rPr lang="en-GB" sz="3200" i="1" dirty="0"/>
              <a:t> </a:t>
            </a:r>
            <a:r>
              <a:rPr lang="en-GB" sz="3200" i="1" dirty="0" err="1"/>
              <a:t>có</a:t>
            </a:r>
            <a:r>
              <a:rPr lang="en-GB" sz="3200" i="1" dirty="0"/>
              <a:t> </a:t>
            </a:r>
            <a:r>
              <a:rPr lang="en-GB" sz="3200" i="1" dirty="0" err="1"/>
              <a:t>giá</a:t>
            </a:r>
            <a:r>
              <a:rPr lang="en-GB" sz="3200" i="1" dirty="0"/>
              <a:t> </a:t>
            </a:r>
            <a:r>
              <a:rPr lang="en-GB" sz="3200" i="1" dirty="0" err="1"/>
              <a:t>trị</a:t>
            </a:r>
            <a:r>
              <a:rPr lang="en-GB" sz="3200" i="1" dirty="0"/>
              <a:t> x</a:t>
            </a:r>
          </a:p>
          <a:p>
            <a:pPr marL="558800" indent="-514350" algn="just" eaLnBrk="1" hangingPunct="1">
              <a:buFont typeface="Georgia" pitchFamily="18" charset="0"/>
              <a:buAutoNum type="arabicPeriod"/>
            </a:pPr>
            <a:r>
              <a:rPr lang="en-GB" sz="3200" i="1" dirty="0" err="1"/>
              <a:t>Viết</a:t>
            </a:r>
            <a:r>
              <a:rPr lang="en-GB" sz="3200" i="1" dirty="0"/>
              <a:t> </a:t>
            </a:r>
            <a:r>
              <a:rPr lang="en-GB" sz="3200" i="1" dirty="0" err="1"/>
              <a:t>hàm</a:t>
            </a:r>
            <a:r>
              <a:rPr lang="en-GB" sz="3200" i="1" dirty="0"/>
              <a:t> </a:t>
            </a:r>
            <a:r>
              <a:rPr lang="en-GB" sz="3200" i="1" dirty="0" err="1"/>
              <a:t>xoá</a:t>
            </a:r>
            <a:r>
              <a:rPr lang="en-GB" sz="3200" i="1" dirty="0"/>
              <a:t> </a:t>
            </a:r>
            <a:r>
              <a:rPr lang="en-GB" sz="3200" i="1" dirty="0" err="1"/>
              <a:t>phần</a:t>
            </a:r>
            <a:r>
              <a:rPr lang="en-GB" sz="3200" i="1" dirty="0"/>
              <a:t> </a:t>
            </a:r>
            <a:r>
              <a:rPr lang="en-GB" sz="3200" i="1" dirty="0" err="1"/>
              <a:t>tử</a:t>
            </a:r>
            <a:r>
              <a:rPr lang="en-GB" sz="3200" i="1" dirty="0"/>
              <a:t> x (</a:t>
            </a:r>
            <a:r>
              <a:rPr lang="en-GB" sz="3200" i="1" dirty="0" err="1"/>
              <a:t>sử</a:t>
            </a:r>
            <a:r>
              <a:rPr lang="en-GB" sz="3200" i="1" dirty="0"/>
              <a:t> </a:t>
            </a:r>
            <a:r>
              <a:rPr lang="en-GB" sz="3200" i="1" dirty="0" err="1"/>
              <a:t>dụng</a:t>
            </a:r>
            <a:r>
              <a:rPr lang="en-GB" sz="3200" i="1" dirty="0"/>
              <a:t> </a:t>
            </a:r>
            <a:r>
              <a:rPr lang="en-GB" sz="3200" i="1" dirty="0" err="1"/>
              <a:t>hàm</a:t>
            </a:r>
            <a:r>
              <a:rPr lang="en-GB" sz="3200" i="1" dirty="0"/>
              <a:t> </a:t>
            </a:r>
            <a:r>
              <a:rPr lang="en-GB" sz="3200" i="1" dirty="0" err="1"/>
              <a:t>XoaTaiVTk</a:t>
            </a:r>
            <a:r>
              <a:rPr lang="en-GB" sz="3200" i="1" dirty="0"/>
              <a:t>)</a:t>
            </a:r>
            <a:endParaRPr lang="en-US" sz="32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810000" y="6492875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E8E0D55-FE98-4190-9157-B2AB5C157A55}" type="slidenum">
              <a:rPr lang="en-US"/>
              <a:pPr>
                <a:defRPr/>
              </a:pPr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251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Bài tập áp dụng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1981200"/>
            <a:ext cx="7487947" cy="3970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TimVTX(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a[],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n,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x) 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=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i &lt; n; i++) 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(a[i] == x)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i;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77900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Bài tập áp dụng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1981200"/>
            <a:ext cx="7487947" cy="3970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XoaX(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a[],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&amp;n,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x) 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vt = TimVTX(a, n, x);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8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(vt != -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XoaTaiVTk(a, n, vt);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en-US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8759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CHUỖI KÝ TỰ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9922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76400"/>
            <a:ext cx="8286750" cy="46482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là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dãy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̉,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mỗi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có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</a:p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‘a’, ‘1’, ‘ ’ (</a:t>
            </a:r>
            <a:r>
              <a:rPr lang="en-GB" altLang="zh-CN" sz="2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GB" altLang="zh-CN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GB" altLang="zh-CN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GB" altLang="zh-CN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‘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kép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ten”, “123”, “” (</a:t>
            </a:r>
            <a:r>
              <a:rPr lang="en-GB" altLang="zh-CN" sz="2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GB" altLang="zh-CN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rỗng</a:t>
            </a:r>
            <a:r>
              <a:rPr lang="en-GB" altLang="zh-CN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GB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GB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FF16726-9E1E-43BF-BE6F-F085B795E9FD}" type="slidenum">
              <a:rPr lang="en-US"/>
              <a:pPr>
                <a:defRPr/>
              </a:pPr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1014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76400"/>
            <a:ext cx="8134350" cy="464820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được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thúc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‘\0’ (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0). Do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báo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dài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báo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chứa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zh-CN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̣ ‘\0’.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“NGUYEN VAN A”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  <a:p>
            <a:pPr eaLnBrk="1" hangingPunct="1"/>
            <a:endParaRPr lang="en-GB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GB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74E7D2-4E6D-421B-9B1F-160070781206}" type="slidenum">
              <a:rPr lang="en-US"/>
              <a:pPr>
                <a:defRPr/>
              </a:pPr>
              <a:t>85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685800" y="4352925"/>
          <a:ext cx="8305804" cy="828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57551">
                <a:tc>
                  <a:txBody>
                    <a:bodyPr/>
                    <a:lstStyle/>
                    <a:p>
                      <a:r>
                        <a:rPr lang="en-US" sz="2400" b="1" dirty="0"/>
                        <a:t>‘N’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‘G’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‘U’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‘Y’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‘E’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‘N’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  ‘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‘V’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‘A’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‘N’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/>
                        <a:t>‘  ‘</a:t>
                      </a:r>
                      <a:endParaRPr lang="en-US" sz="2400" b="1" dirty="0"/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‘A’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‘\0’</a:t>
                      </a:r>
                    </a:p>
                  </a:txBody>
                  <a:tcPr marT="45755" marB="4575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24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6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7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8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9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10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11</a:t>
                      </a:r>
                    </a:p>
                  </a:txBody>
                  <a:tcPr marT="45755" marB="4575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12</a:t>
                      </a:r>
                    </a:p>
                  </a:txBody>
                  <a:tcPr marT="45755" marB="45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52899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76400"/>
            <a:ext cx="8134350" cy="48768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4572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char  &lt;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[&lt;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tối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&gt;] ;</a:t>
            </a:r>
            <a:endParaRPr lang="en-US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Tx/>
              <a:buNone/>
              <a:defRPr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Ví dụ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 </a:t>
            </a:r>
            <a:r>
              <a:rPr lang="en-US" altLang="zh-CN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[25];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nghĩa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báo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là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25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vậy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vì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chứa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‘\0’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endParaRPr lang="en-US" altLang="zh-CN" sz="28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1600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524000"/>
            <a:ext cx="8134350" cy="50292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Cách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  *&lt;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&gt;;</a:t>
            </a:r>
            <a:endParaRPr lang="en-US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Ví dụ: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 *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cấp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bộ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tr</a:t>
            </a:r>
            <a:r>
              <a:rPr lang="vi-VN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chuỗi</a:t>
            </a:r>
            <a:r>
              <a:rPr lang="en-US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str</a:t>
            </a:r>
            <a:endParaRPr lang="en-US" sz="2800" b="1" i="1" dirty="0"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Ví</a:t>
            </a:r>
            <a:r>
              <a:rPr lang="en-GB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dụ</a:t>
            </a:r>
            <a:r>
              <a:rPr lang="en-GB" sz="28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: 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char *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str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;</a:t>
            </a:r>
          </a:p>
          <a:p>
            <a:pPr marL="342900" lvl="1" indent="0">
              <a:lnSpc>
                <a:spcPct val="150000"/>
              </a:lnSpc>
              <a:buNone/>
            </a:pP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str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= (char*)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malloc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(30); //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Cấp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phát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bộ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nhớ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cho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str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gồm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30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ký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tự</a:t>
            </a:r>
            <a:endParaRPr lang="en-GB" sz="2500" dirty="0"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  <a:p>
            <a:pPr marL="342900" lvl="1" indent="0">
              <a:lnSpc>
                <a:spcPct val="150000"/>
              </a:lnSpc>
              <a:buNone/>
            </a:pP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!!!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Gán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trực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tiếp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thì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không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cần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cấp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phát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bộ</a:t>
            </a:r>
            <a:r>
              <a:rPr lang="en-GB" sz="25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50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nhớ</a:t>
            </a:r>
            <a:r>
              <a:rPr lang="en-GB" sz="25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ine Callout 2 1"/>
          <p:cNvSpPr/>
          <p:nvPr/>
        </p:nvSpPr>
        <p:spPr>
          <a:xfrm>
            <a:off x="4419600" y="4267200"/>
            <a:ext cx="2743200" cy="762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55577"/>
              <a:gd name="adj6" fmla="val -48803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/>
              <a:t>Thư </a:t>
            </a:r>
            <a:r>
              <a:rPr lang="en-US" sz="2600" dirty="0" err="1"/>
              <a:t>viện</a:t>
            </a:r>
            <a:r>
              <a:rPr lang="en-US" sz="2600" dirty="0"/>
              <a:t> </a:t>
            </a:r>
            <a:r>
              <a:rPr lang="en-US" sz="2600" b="1" dirty="0" err="1"/>
              <a:t>malloc.h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38048368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– </a:t>
            </a:r>
            <a:r>
              <a:rPr lang="en-US" dirty="0" err="1"/>
              <a:t>string.h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447800"/>
            <a:ext cx="8134350" cy="2362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Cú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pháp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char *gets(char *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 algn="just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vào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14647" y="3718679"/>
            <a:ext cx="7491153" cy="31393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vao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gets(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vua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la: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%s\n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49700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447800"/>
            <a:ext cx="8134350" cy="1447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29000" y="2362200"/>
            <a:ext cx="5589992" cy="1200329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“Nguyen Van An”</a:t>
            </a:r>
          </a:p>
          <a:p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“Nguyen” </a:t>
            </a:r>
          </a:p>
          <a:p>
            <a:r>
              <a:rPr lang="en-GB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(do 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GB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GB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GB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r>
              <a:rPr lang="en-GB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“Nguyen”</a:t>
            </a:r>
            <a:r>
              <a:rPr lang="en-GB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6423" y="3506956"/>
            <a:ext cx="7491153" cy="31393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vao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Chuoi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vua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la: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%s\n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923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THAO TÁC NHẬP VÀ XUẤT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4659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Xuất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– </a:t>
            </a:r>
            <a:r>
              <a:rPr lang="en-GB" dirty="0" err="1"/>
              <a:t>string.h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Cú </a:t>
            </a:r>
            <a:r>
              <a:rPr lang="en-US" dirty="0" err="1"/>
              <a:t>pháp</a:t>
            </a:r>
            <a:r>
              <a:rPr lang="en-US" dirty="0"/>
              <a:t> : </a:t>
            </a:r>
            <a:r>
              <a:rPr lang="en-US" dirty="0" err="1"/>
              <a:t>int</a:t>
            </a:r>
            <a:r>
              <a:rPr lang="en-US" dirty="0"/>
              <a:t> puts (</a:t>
            </a:r>
            <a:r>
              <a:rPr lang="en-US" dirty="0" err="1"/>
              <a:t>const</a:t>
            </a:r>
            <a:r>
              <a:rPr lang="en-US" dirty="0"/>
              <a:t> char *s);</a:t>
            </a:r>
          </a:p>
          <a:p>
            <a:r>
              <a:rPr lang="fr-FR" dirty="0" err="1"/>
              <a:t>Ví</a:t>
            </a:r>
            <a:r>
              <a:rPr lang="fr-FR" dirty="0"/>
              <a:t> </a:t>
            </a:r>
            <a:r>
              <a:rPr lang="fr-FR" dirty="0" err="1"/>
              <a:t>dụ</a:t>
            </a:r>
            <a:r>
              <a:rPr lang="fr-FR" dirty="0"/>
              <a:t>:</a:t>
            </a:r>
          </a:p>
          <a:p>
            <a:pPr marL="558800" lvl="2" indent="0">
              <a:buNone/>
            </a:pPr>
            <a:r>
              <a:rPr lang="fr-FR" i="1" dirty="0" err="1"/>
              <a:t>int</a:t>
            </a:r>
            <a:r>
              <a:rPr lang="fr-FR" i="1" dirty="0"/>
              <a:t>  main()</a:t>
            </a:r>
            <a:endParaRPr lang="en-US" dirty="0"/>
          </a:p>
          <a:p>
            <a:pPr marL="558800" lvl="2" indent="0">
              <a:buNone/>
            </a:pPr>
            <a:r>
              <a:rPr lang="fr-FR" i="1" dirty="0"/>
              <a:t>{</a:t>
            </a:r>
            <a:endParaRPr lang="en-US" dirty="0"/>
          </a:p>
          <a:p>
            <a:pPr marL="558800" lvl="2" indent="0">
              <a:buNone/>
            </a:pPr>
            <a:r>
              <a:rPr lang="fr-FR" i="1" dirty="0"/>
              <a:t>    	char *</a:t>
            </a:r>
            <a:r>
              <a:rPr lang="fr-FR" i="1" dirty="0" err="1"/>
              <a:t>str</a:t>
            </a:r>
            <a:r>
              <a:rPr lang="fr-FR" i="1" dirty="0"/>
              <a:t> = "Vi du </a:t>
            </a:r>
            <a:r>
              <a:rPr lang="fr-FR" i="1" dirty="0" err="1"/>
              <a:t>xuat</a:t>
            </a:r>
            <a:r>
              <a:rPr lang="fr-FR" i="1" dirty="0"/>
              <a:t> </a:t>
            </a:r>
            <a:r>
              <a:rPr lang="fr-FR" i="1" dirty="0" err="1"/>
              <a:t>chuoi</a:t>
            </a:r>
            <a:r>
              <a:rPr lang="fr-FR" i="1" dirty="0"/>
              <a:t>";</a:t>
            </a:r>
            <a:endParaRPr lang="en-US" dirty="0"/>
          </a:p>
          <a:p>
            <a:pPr marL="558800" lvl="2" indent="0">
              <a:buNone/>
            </a:pPr>
            <a:r>
              <a:rPr lang="fr-FR" i="1" dirty="0"/>
              <a:t>    	</a:t>
            </a:r>
            <a:r>
              <a:rPr lang="en-US" i="1" dirty="0"/>
              <a:t>puts(</a:t>
            </a:r>
            <a:r>
              <a:rPr lang="en-US" i="1" dirty="0" err="1"/>
              <a:t>str</a:t>
            </a:r>
            <a:r>
              <a:rPr lang="en-US" i="1" dirty="0"/>
              <a:t>);</a:t>
            </a:r>
          </a:p>
          <a:p>
            <a:pPr marL="558800" lvl="2" indent="0">
              <a:buNone/>
            </a:pPr>
            <a:r>
              <a:rPr lang="en-US" i="1" dirty="0"/>
              <a:t>		return 0;</a:t>
            </a:r>
            <a:endParaRPr lang="en-US" dirty="0"/>
          </a:p>
          <a:p>
            <a:pPr marL="558800" lvl="2" indent="0">
              <a:buNone/>
            </a:pPr>
            <a:r>
              <a:rPr lang="en-US" i="1" dirty="0"/>
              <a:t>}</a:t>
            </a:r>
            <a:endParaRPr lang="en-US" dirty="0"/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thể</a:t>
            </a:r>
            <a:r>
              <a:rPr lang="en-GB" dirty="0"/>
              <a:t> dùng </a:t>
            </a:r>
            <a:r>
              <a:rPr lang="en-GB" b="1" i="1" dirty="0" err="1"/>
              <a:t>printf</a:t>
            </a:r>
            <a:r>
              <a:rPr lang="en-GB" b="1" i="1" dirty="0"/>
              <a:t>(): </a:t>
            </a:r>
            <a:r>
              <a:rPr lang="en-GB" b="1" i="1" dirty="0" err="1">
                <a:solidFill>
                  <a:srgbClr val="FF0000"/>
                </a:solidFill>
              </a:rPr>
              <a:t>printf</a:t>
            </a:r>
            <a:r>
              <a:rPr lang="en-GB" b="1" i="1" dirty="0">
                <a:solidFill>
                  <a:srgbClr val="FF0000"/>
                </a:solidFill>
              </a:rPr>
              <a:t>(“%s”, </a:t>
            </a:r>
            <a:r>
              <a:rPr lang="en-GB" b="1" dirty="0" err="1">
                <a:solidFill>
                  <a:srgbClr val="FF0000"/>
                </a:solidFill>
              </a:rPr>
              <a:t>str</a:t>
            </a:r>
            <a:r>
              <a:rPr lang="en-GB" b="1" dirty="0">
                <a:solidFill>
                  <a:srgbClr val="FF0000"/>
                </a:solidFill>
              </a:rPr>
              <a:t>);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61220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- </a:t>
            </a:r>
            <a:r>
              <a:rPr lang="en-GB" b="1" dirty="0"/>
              <a:t>&lt;</a:t>
            </a:r>
            <a:r>
              <a:rPr lang="en-GB" b="1" dirty="0" err="1"/>
              <a:t>string.h</a:t>
            </a:r>
            <a:r>
              <a:rPr lang="en-GB" b="1" dirty="0"/>
              <a:t>&gt;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81697"/>
            <a:ext cx="7886700" cy="547630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độ</a:t>
            </a:r>
            <a:r>
              <a:rPr lang="en-GB" dirty="0"/>
              <a:t> </a:t>
            </a:r>
            <a:r>
              <a:rPr lang="en-GB" dirty="0" err="1"/>
              <a:t>dài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: </a:t>
            </a:r>
            <a:r>
              <a:rPr lang="en-GB" i="1" dirty="0" err="1"/>
              <a:t>strlen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/>
              <a:t>Sao </a:t>
            </a:r>
            <a:r>
              <a:rPr lang="en-GB" dirty="0" err="1"/>
              <a:t>chép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: </a:t>
            </a:r>
            <a:r>
              <a:rPr lang="en-GB" i="1" dirty="0" err="1"/>
              <a:t>strcpy</a:t>
            </a:r>
            <a:r>
              <a:rPr lang="en-GB" i="1" dirty="0"/>
              <a:t>, </a:t>
            </a:r>
            <a:r>
              <a:rPr lang="en-GB" i="1" dirty="0" err="1"/>
              <a:t>strncpy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 err="1"/>
              <a:t>Nối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: </a:t>
            </a:r>
            <a:r>
              <a:rPr lang="en-GB" i="1" dirty="0" err="1"/>
              <a:t>strcat</a:t>
            </a:r>
            <a:r>
              <a:rPr lang="en-GB" i="1" dirty="0"/>
              <a:t>, </a:t>
            </a:r>
            <a:r>
              <a:rPr lang="en-GB" i="1" dirty="0" err="1"/>
              <a:t>strncat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/>
              <a:t>So </a:t>
            </a:r>
            <a:r>
              <a:rPr lang="en-GB" dirty="0" err="1"/>
              <a:t>sánh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: </a:t>
            </a:r>
            <a:r>
              <a:rPr lang="en-GB" i="1" dirty="0" err="1"/>
              <a:t>strcmp</a:t>
            </a:r>
            <a:r>
              <a:rPr lang="en-GB" i="1" dirty="0"/>
              <a:t>, </a:t>
            </a:r>
            <a:r>
              <a:rPr lang="en-GB" i="1" dirty="0" err="1"/>
              <a:t>strncmp</a:t>
            </a:r>
            <a:r>
              <a:rPr lang="en-GB" i="1" dirty="0"/>
              <a:t>, </a:t>
            </a:r>
            <a:r>
              <a:rPr lang="en-GB" i="1" dirty="0" err="1"/>
              <a:t>stricmp</a:t>
            </a:r>
            <a:r>
              <a:rPr lang="en-GB" i="1" dirty="0"/>
              <a:t>, </a:t>
            </a:r>
            <a:r>
              <a:rPr lang="en-GB" i="1" dirty="0" err="1"/>
              <a:t>strnicmp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 err="1"/>
              <a:t>Tìm</a:t>
            </a:r>
            <a:r>
              <a:rPr lang="en-GB" dirty="0"/>
              <a:t> </a:t>
            </a:r>
            <a:r>
              <a:rPr lang="en-GB" dirty="0" err="1"/>
              <a:t>kiếm</a:t>
            </a:r>
            <a:r>
              <a:rPr lang="en-GB" dirty="0"/>
              <a:t>: </a:t>
            </a:r>
            <a:r>
              <a:rPr lang="en-GB" i="1" dirty="0" err="1"/>
              <a:t>strchr</a:t>
            </a:r>
            <a:r>
              <a:rPr lang="en-GB" i="1" dirty="0"/>
              <a:t>, </a:t>
            </a:r>
            <a:r>
              <a:rPr lang="en-GB" i="1" dirty="0" err="1"/>
              <a:t>strstr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 err="1"/>
              <a:t>Tách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: </a:t>
            </a:r>
            <a:r>
              <a:rPr lang="en-GB" i="1" dirty="0" err="1"/>
              <a:t>strtok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 err="1"/>
              <a:t>Đổi</a:t>
            </a:r>
            <a:r>
              <a:rPr lang="en-GB" dirty="0"/>
              <a:t> </a:t>
            </a:r>
            <a:r>
              <a:rPr lang="en-GB" dirty="0" err="1"/>
              <a:t>thành</a:t>
            </a:r>
            <a:r>
              <a:rPr lang="en-GB" dirty="0"/>
              <a:t> </a:t>
            </a:r>
            <a:r>
              <a:rPr lang="en-GB" dirty="0" err="1"/>
              <a:t>chữ</a:t>
            </a:r>
            <a:r>
              <a:rPr lang="en-GB" dirty="0"/>
              <a:t> in HOA: </a:t>
            </a:r>
            <a:r>
              <a:rPr lang="en-GB" i="1" dirty="0" err="1"/>
              <a:t>strupr</a:t>
            </a:r>
            <a:endParaRPr lang="en-GB" i="1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dirty="0" err="1"/>
              <a:t>Đổi</a:t>
            </a:r>
            <a:r>
              <a:rPr lang="en-GB" dirty="0"/>
              <a:t> </a:t>
            </a:r>
            <a:r>
              <a:rPr lang="en-GB" dirty="0" err="1"/>
              <a:t>thành</a:t>
            </a:r>
            <a:r>
              <a:rPr lang="en-GB" dirty="0"/>
              <a:t> </a:t>
            </a:r>
            <a:r>
              <a:rPr lang="en-GB" dirty="0" err="1"/>
              <a:t>chữ</a:t>
            </a:r>
            <a:r>
              <a:rPr lang="en-GB" dirty="0"/>
              <a:t> in </a:t>
            </a:r>
            <a:r>
              <a:rPr lang="en-GB" dirty="0" err="1"/>
              <a:t>thường</a:t>
            </a:r>
            <a:r>
              <a:rPr lang="en-GB" dirty="0"/>
              <a:t>: </a:t>
            </a:r>
            <a:r>
              <a:rPr lang="en-GB" i="1" dirty="0" err="1"/>
              <a:t>strlwr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3933897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76199"/>
            <a:ext cx="8134350" cy="100069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chuỗi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00200"/>
            <a:ext cx="8058150" cy="49530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strlen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(char *s); </a:t>
            </a:r>
          </a:p>
          <a:p>
            <a:pPr algn="just">
              <a:lnSpc>
                <a:spcPct val="150000"/>
              </a:lnSpc>
            </a:pPr>
            <a:r>
              <a:rPr lang="en-GB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>
              <a:lnSpc>
                <a:spcPct val="150000"/>
              </a:lnSpc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 *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"Borland International";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>
              <a:lnSpc>
                <a:spcPct val="150000"/>
              </a:lnSpc>
              <a:buNone/>
            </a:pP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("Do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%d\n",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strlen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>
              <a:lnSpc>
                <a:spcPct val="150000"/>
              </a:lnSpc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quả: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dai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21</a:t>
            </a:r>
          </a:p>
        </p:txBody>
      </p:sp>
    </p:spTree>
    <p:extLst>
      <p:ext uri="{BB962C8B-B14F-4D97-AF65-F5344CB8AC3E}">
        <p14:creationId xmlns:p14="http://schemas.microsoft.com/office/powerpoint/2010/main" val="41552211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</a:t>
            </a: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 - </a:t>
            </a: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độ</a:t>
            </a:r>
            <a:r>
              <a:rPr lang="en-GB" dirty="0"/>
              <a:t> </a:t>
            </a:r>
            <a:r>
              <a:rPr lang="en-GB" dirty="0" err="1"/>
              <a:t>dài</a:t>
            </a:r>
            <a:r>
              <a:rPr lang="en-GB" dirty="0"/>
              <a:t> </a:t>
            </a:r>
            <a:r>
              <a:rPr lang="en-GB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4000"/>
            <a:ext cx="8134350" cy="4648200"/>
          </a:xfrm>
        </p:spPr>
        <p:txBody>
          <a:bodyPr>
            <a:normAutofit lnSpcReduction="10000"/>
          </a:bodyPr>
          <a:lstStyle/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đ</a:t>
            </a:r>
            <a:r>
              <a:rPr lang="vi-VN" dirty="0"/>
              <a:t>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trắng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in </a:t>
            </a:r>
            <a:r>
              <a:rPr lang="en-GB" dirty="0" err="1"/>
              <a:t>ra</a:t>
            </a:r>
            <a:r>
              <a:rPr lang="en-GB" dirty="0"/>
              <a:t> </a:t>
            </a:r>
            <a:r>
              <a:rPr lang="en-GB" dirty="0" err="1"/>
              <a:t>màn</a:t>
            </a:r>
            <a:r>
              <a:rPr lang="en-GB" dirty="0"/>
              <a:t> </a:t>
            </a:r>
            <a:r>
              <a:rPr lang="en-GB" dirty="0" err="1"/>
              <a:t>hình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dirty="0" err="1"/>
              <a:t>theo</a:t>
            </a:r>
            <a:r>
              <a:rPr lang="en-GB" dirty="0"/>
              <a:t> </a:t>
            </a:r>
            <a:r>
              <a:rPr lang="en-GB" dirty="0" err="1"/>
              <a:t>thứ</a:t>
            </a:r>
            <a:r>
              <a:rPr lang="en-GB" dirty="0"/>
              <a:t> </a:t>
            </a:r>
            <a:r>
              <a:rPr lang="en-GB" dirty="0" err="1"/>
              <a:t>tự</a:t>
            </a:r>
            <a:r>
              <a:rPr lang="en-GB" dirty="0"/>
              <a:t> </a:t>
            </a:r>
            <a:r>
              <a:rPr lang="en-GB" dirty="0" err="1"/>
              <a:t>đảo</a:t>
            </a:r>
            <a:r>
              <a:rPr lang="en-GB" dirty="0"/>
              <a:t> </a:t>
            </a:r>
            <a:r>
              <a:rPr lang="en-GB" dirty="0" err="1"/>
              <a:t>ngược</a:t>
            </a:r>
            <a:endParaRPr lang="en-GB" dirty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tìm</a:t>
            </a:r>
            <a:r>
              <a:rPr lang="en-GB" dirty="0"/>
              <a:t> </a:t>
            </a:r>
            <a:r>
              <a:rPr lang="en-GB" dirty="0" err="1"/>
              <a:t>xem</a:t>
            </a:r>
            <a:r>
              <a:rPr lang="en-GB" dirty="0"/>
              <a:t> </a:t>
            </a:r>
            <a:r>
              <a:rPr lang="en-GB" dirty="0" err="1"/>
              <a:t>ký</a:t>
            </a:r>
            <a:r>
              <a:rPr lang="en-GB" dirty="0"/>
              <a:t> </a:t>
            </a:r>
            <a:r>
              <a:rPr lang="en-GB" dirty="0" err="1"/>
              <a:t>tự</a:t>
            </a:r>
            <a:r>
              <a:rPr lang="en-GB" dirty="0"/>
              <a:t> </a:t>
            </a:r>
            <a:r>
              <a:rPr lang="en-GB" b="1" i="1" dirty="0" err="1"/>
              <a:t>ch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dirty="0" err="1"/>
              <a:t>không</a:t>
            </a:r>
            <a:r>
              <a:rPr lang="en-GB" dirty="0"/>
              <a:t>? </a:t>
            </a:r>
            <a:r>
              <a:rPr lang="en-GB" dirty="0" err="1"/>
              <a:t>Nếu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cho</a:t>
            </a:r>
            <a:r>
              <a:rPr lang="en-GB" dirty="0"/>
              <a:t> </a:t>
            </a:r>
            <a:r>
              <a:rPr lang="en-GB" dirty="0" err="1"/>
              <a:t>biết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xuất</a:t>
            </a:r>
            <a:r>
              <a:rPr lang="en-GB" dirty="0"/>
              <a:t> </a:t>
            </a:r>
            <a:r>
              <a:rPr lang="en-GB" dirty="0" err="1"/>
              <a:t>hiện</a:t>
            </a:r>
            <a:r>
              <a:rPr lang="en-GB" dirty="0"/>
              <a:t> </a:t>
            </a:r>
            <a:r>
              <a:rPr lang="en-GB" dirty="0" err="1"/>
              <a:t>đầu</a:t>
            </a:r>
            <a:r>
              <a:rPr lang="en-GB" dirty="0"/>
              <a:t> </a:t>
            </a:r>
            <a:r>
              <a:rPr lang="en-GB" dirty="0" err="1"/>
              <a:t>tiên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b="1" i="1" dirty="0" err="1"/>
              <a:t>ch</a:t>
            </a:r>
            <a:endParaRPr lang="en-GB" b="1" i="1" dirty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kiểm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có </a:t>
            </a:r>
            <a:r>
              <a:rPr lang="en-US" dirty="0" err="1"/>
              <a:t>đối</a:t>
            </a:r>
            <a:r>
              <a:rPr lang="en-US" dirty="0"/>
              <a:t> </a:t>
            </a:r>
            <a:r>
              <a:rPr lang="en-US" dirty="0" err="1"/>
              <a:t>xứng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đổi</a:t>
            </a:r>
            <a:r>
              <a:rPr lang="en-US" dirty="0"/>
              <a:t> </a:t>
            </a:r>
            <a:r>
              <a:rPr lang="en-US" dirty="0" err="1"/>
              <a:t>tất</a:t>
            </a:r>
            <a:r>
              <a:rPr lang="en-US" dirty="0"/>
              <a:t> cả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ky</a:t>
            </a:r>
            <a:r>
              <a:rPr lang="en-US" dirty="0"/>
              <a:t>́ </a:t>
            </a:r>
            <a:r>
              <a:rPr lang="en-US" dirty="0" err="1"/>
              <a:t>tư</a:t>
            </a:r>
            <a:r>
              <a:rPr lang="en-US" dirty="0"/>
              <a:t>̣ có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chuỗi</a:t>
            </a:r>
            <a:r>
              <a:rPr lang="en-US" dirty="0"/>
              <a:t> </a:t>
            </a:r>
            <a:r>
              <a:rPr lang="en-US" dirty="0" err="1"/>
              <a:t>thành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HOA (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dùng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strupr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85648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trắng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4256" y="1600200"/>
            <a:ext cx="6790944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DemKyTuTrang(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d=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n=strlen(s);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i=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i&lt;n; i++)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(s[i]==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 '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d++;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7506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458200" cy="990600"/>
          </a:xfrm>
        </p:spPr>
        <p:txBody>
          <a:bodyPr/>
          <a:lstStyle/>
          <a:p>
            <a:r>
              <a:rPr lang="en-US" dirty="0"/>
              <a:t>2.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ngược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400" y="2362200"/>
            <a:ext cx="6821098" cy="267765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XuatChuoiNguoc(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*s) 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 = strlen(s);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= n -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i &gt;=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i--)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printf(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%c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s[i]);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12394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</a:t>
            </a:r>
            <a:r>
              <a:rPr lang="en-GB" dirty="0" err="1"/>
              <a:t>làm</a:t>
            </a:r>
            <a:r>
              <a:rPr lang="en-GB" dirty="0"/>
              <a:t> </a:t>
            </a:r>
            <a:r>
              <a:rPr lang="en-GB" dirty="0" err="1"/>
              <a:t>thêm</a:t>
            </a:r>
            <a:r>
              <a:rPr lang="en-GB" dirty="0"/>
              <a:t> – </a:t>
            </a: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độ</a:t>
            </a:r>
            <a:r>
              <a:rPr lang="en-GB" dirty="0"/>
              <a:t> </a:t>
            </a:r>
            <a:r>
              <a:rPr lang="en-GB" dirty="0" err="1"/>
              <a:t>dài</a:t>
            </a:r>
            <a:r>
              <a:rPr lang="en-GB" dirty="0"/>
              <a:t> </a:t>
            </a:r>
            <a:r>
              <a:rPr lang="en-GB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5562599"/>
          </a:xfrm>
        </p:spPr>
        <p:txBody>
          <a:bodyPr>
            <a:normAutofit fontScale="92500" lnSpcReduction="20000"/>
          </a:bodyPr>
          <a:lstStyle/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chuỗi</a:t>
            </a:r>
            <a:r>
              <a:rPr lang="en-US" dirty="0"/>
              <a:t> có </a:t>
            </a:r>
            <a:r>
              <a:rPr lang="en-US" dirty="0" err="1"/>
              <a:t>ky</a:t>
            </a:r>
            <a:r>
              <a:rPr lang="en-US" dirty="0"/>
              <a:t>́ </a:t>
            </a:r>
            <a:r>
              <a:rPr lang="en-US" dirty="0" err="1"/>
              <a:t>tư</a:t>
            </a:r>
            <a:r>
              <a:rPr lang="en-US" dirty="0"/>
              <a:t>̣ </a:t>
            </a:r>
            <a:r>
              <a:rPr lang="en-US" dirty="0" err="1"/>
              <a:t>sô</a:t>
            </a:r>
            <a:r>
              <a:rPr lang="en-US" dirty="0"/>
              <a:t>́ hay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nếu</a:t>
            </a:r>
            <a:r>
              <a:rPr lang="en-US" dirty="0"/>
              <a:t> có </a:t>
            </a:r>
            <a:r>
              <a:rPr lang="en-US" dirty="0" err="1"/>
              <a:t>tách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thành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mảng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riêng</a:t>
            </a:r>
            <a:r>
              <a:rPr lang="en-US" dirty="0"/>
              <a:t> </a:t>
            </a: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hoa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endParaRPr lang="en-US" dirty="0"/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tìm</a:t>
            </a:r>
            <a:r>
              <a:rPr lang="en-US" dirty="0"/>
              <a:t> </a:t>
            </a:r>
            <a:r>
              <a:rPr lang="en-US" dirty="0" err="1"/>
              <a:t>kiếm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ky</a:t>
            </a:r>
            <a:r>
              <a:rPr lang="en-US" dirty="0"/>
              <a:t>́ </a:t>
            </a:r>
            <a:r>
              <a:rPr lang="en-US" dirty="0" err="1"/>
              <a:t>tư</a:t>
            </a:r>
            <a:r>
              <a:rPr lang="en-US" dirty="0"/>
              <a:t>̣ </a:t>
            </a:r>
            <a:r>
              <a:rPr lang="en-US" dirty="0" err="1"/>
              <a:t>nào</a:t>
            </a:r>
            <a:r>
              <a:rPr lang="en-US" dirty="0"/>
              <a:t> </a:t>
            </a:r>
            <a:r>
              <a:rPr lang="en-US" dirty="0" err="1"/>
              <a:t>xuất</a:t>
            </a:r>
            <a:r>
              <a:rPr lang="en-US" dirty="0"/>
              <a:t>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nhiều</a:t>
            </a:r>
            <a:r>
              <a:rPr lang="en-US" dirty="0"/>
              <a:t> </a:t>
            </a:r>
            <a:r>
              <a:rPr lang="en-US" dirty="0" err="1"/>
              <a:t>nhất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chuỗi</a:t>
            </a:r>
            <a:endParaRPr lang="en-US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đảo</a:t>
            </a:r>
            <a:r>
              <a:rPr lang="en-US" dirty="0"/>
              <a:t> </a:t>
            </a:r>
            <a:r>
              <a:rPr lang="en-US" dirty="0" err="1"/>
              <a:t>ngược</a:t>
            </a:r>
            <a:r>
              <a:rPr lang="en-US" dirty="0"/>
              <a:t>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̣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chuỗi</a:t>
            </a:r>
            <a:endParaRPr lang="en-US" dirty="0"/>
          </a:p>
          <a:p>
            <a:pPr marL="46037" indent="0">
              <a:buNone/>
              <a:defRPr/>
            </a:pPr>
            <a:r>
              <a:rPr lang="en-US" i="1" u="sng" dirty="0"/>
              <a:t>Ví dụ:</a:t>
            </a:r>
            <a:r>
              <a:rPr lang="en-US" i="1" dirty="0"/>
              <a:t> </a:t>
            </a:r>
          </a:p>
          <a:p>
            <a:pPr marL="46037" indent="0">
              <a:buNone/>
              <a:defRPr/>
            </a:pPr>
            <a:r>
              <a:rPr lang="en-US" i="1" dirty="0"/>
              <a:t>	</a:t>
            </a:r>
            <a:r>
              <a:rPr lang="en-US" i="1" dirty="0" err="1"/>
              <a:t>Nhập</a:t>
            </a:r>
            <a:r>
              <a:rPr lang="en-US" i="1" dirty="0"/>
              <a:t>: ABCDE</a:t>
            </a:r>
          </a:p>
          <a:p>
            <a:pPr marL="46037" indent="0">
              <a:buNone/>
              <a:defRPr/>
            </a:pPr>
            <a:r>
              <a:rPr lang="en-US" i="1" dirty="0"/>
              <a:t>	</a:t>
            </a:r>
            <a:r>
              <a:rPr lang="en-US" i="1" dirty="0" err="1"/>
              <a:t>Chuỗi</a:t>
            </a:r>
            <a:r>
              <a:rPr lang="en-US" i="1" dirty="0"/>
              <a:t> </a:t>
            </a:r>
            <a:r>
              <a:rPr lang="en-US" i="1" dirty="0" err="1"/>
              <a:t>sau</a:t>
            </a:r>
            <a:r>
              <a:rPr lang="en-US" i="1" dirty="0"/>
              <a:t> </a:t>
            </a:r>
            <a:r>
              <a:rPr lang="en-US" i="1" dirty="0" err="1"/>
              <a:t>khi</a:t>
            </a:r>
            <a:r>
              <a:rPr lang="en-US" i="1" dirty="0"/>
              <a:t> </a:t>
            </a:r>
            <a:r>
              <a:rPr lang="vi-VN" i="1" dirty="0"/>
              <a:t>đảo</a:t>
            </a:r>
            <a:r>
              <a:rPr lang="en-US" i="1" dirty="0"/>
              <a:t> ng</a:t>
            </a:r>
            <a:r>
              <a:rPr lang="vi-VN" i="1" dirty="0"/>
              <a:t>ược</a:t>
            </a:r>
            <a:r>
              <a:rPr lang="en-US" i="1" dirty="0"/>
              <a:t> là: EDCBA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38959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76199"/>
            <a:ext cx="8134350" cy="1000697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Sao </a:t>
            </a:r>
            <a:r>
              <a:rPr lang="en-US" dirty="0" err="1"/>
              <a:t>chép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b="1" i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00200"/>
            <a:ext cx="8058150" cy="495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Sao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chép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nội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vào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endParaRPr lang="en-US" altLang="zh-CN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strcpy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(char *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char *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r>
              <a:rPr lang="fr-FR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fr-F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fr-F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quả: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Chuoi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abcdefghi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FA2A4-D5FC-47E6-BF5B-547DD08B8BB3}" type="slidenum">
              <a:rPr lang="en-US"/>
              <a:pPr>
                <a:defRPr/>
              </a:pPr>
              <a:t>97</a:t>
            </a:fld>
            <a:endParaRPr 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90600" y="3429000"/>
            <a:ext cx="6396303" cy="16927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dest[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*src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"abcdefghi"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strcpy(dest, src);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"Chuoi dest: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dest);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2821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76199"/>
            <a:ext cx="8134350" cy="1000697"/>
          </a:xfrm>
        </p:spPr>
        <p:txBody>
          <a:bodyPr>
            <a:norm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Sao </a:t>
            </a:r>
            <a:r>
              <a:rPr lang="en-US" dirty="0" err="1"/>
              <a:t>chép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b="1" i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447800"/>
            <a:ext cx="8286750" cy="52578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Chép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chuỗi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altLang="zh-CN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endParaRPr lang="en-US" altLang="zh-CN" sz="2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strncpy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(char *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char *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GB" sz="26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Ví</a:t>
            </a:r>
            <a:r>
              <a:rPr lang="en-GB" sz="26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dụ</a:t>
            </a:r>
            <a:r>
              <a:rPr lang="en-GB" sz="2600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:</a:t>
            </a: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lvl="1" indent="0">
              <a:buNone/>
            </a:pP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quả: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FA2A4-D5FC-47E6-BF5B-547DD08B8BB3}" type="slidenum">
              <a:rPr lang="en-US"/>
              <a:pPr>
                <a:defRPr/>
              </a:pPr>
              <a:t>98</a:t>
            </a:fld>
            <a:endParaRPr 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49925" y="3352800"/>
            <a:ext cx="4993675" cy="16927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dest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abcdefghi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strncpy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dest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%s\n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dest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91879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chuỗi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5003168"/>
          </a:xfrm>
        </p:spPr>
        <p:txBody>
          <a:bodyPr>
            <a:noAutofit/>
          </a:bodyPr>
          <a:lstStyle/>
          <a:p>
            <a:r>
              <a:rPr lang="en-US" altLang="zh-CN" dirty="0" err="1"/>
              <a:t>Nối</a:t>
            </a:r>
            <a:r>
              <a:rPr lang="en-US" altLang="zh-CN" dirty="0"/>
              <a:t> </a:t>
            </a:r>
            <a:r>
              <a:rPr lang="en-US" altLang="zh-CN" dirty="0" err="1"/>
              <a:t>chuỗi</a:t>
            </a:r>
            <a:r>
              <a:rPr lang="en-US" altLang="zh-CN" dirty="0"/>
              <a:t> s2 </a:t>
            </a:r>
            <a:r>
              <a:rPr lang="en-US" altLang="zh-CN" dirty="0" err="1"/>
              <a:t>vào</a:t>
            </a:r>
            <a:r>
              <a:rPr lang="en-US" altLang="zh-CN" dirty="0"/>
              <a:t> </a:t>
            </a:r>
            <a:r>
              <a:rPr lang="en-US" altLang="zh-CN" dirty="0" err="1"/>
              <a:t>sau</a:t>
            </a:r>
            <a:r>
              <a:rPr lang="en-US" altLang="zh-CN" dirty="0"/>
              <a:t> </a:t>
            </a:r>
            <a:r>
              <a:rPr lang="en-US" altLang="zh-CN" dirty="0" err="1"/>
              <a:t>chuỗi</a:t>
            </a:r>
            <a:r>
              <a:rPr lang="en-US" altLang="zh-CN" dirty="0"/>
              <a:t> s1</a:t>
            </a:r>
          </a:p>
          <a:p>
            <a:pPr algn="ctr">
              <a:buNone/>
            </a:pPr>
            <a:r>
              <a:rPr lang="en-US" altLang="zh-CN" dirty="0"/>
              <a:t>	</a:t>
            </a:r>
            <a:r>
              <a:rPr lang="en-US" altLang="zh-CN" b="1" dirty="0" err="1">
                <a:solidFill>
                  <a:srgbClr val="002060"/>
                </a:solidFill>
              </a:rPr>
              <a:t>strcat</a:t>
            </a:r>
            <a:r>
              <a:rPr lang="en-US" altLang="zh-CN" b="1" dirty="0">
                <a:solidFill>
                  <a:srgbClr val="002060"/>
                </a:solidFill>
              </a:rPr>
              <a:t>(char *s1, char *s2); </a:t>
            </a:r>
          </a:p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:</a:t>
            </a: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endParaRPr lang="en-US" b="1" dirty="0">
              <a:sym typeface="Wingdings" panose="05000000000000000000" pitchFamily="2" charset="2"/>
            </a:endParaRPr>
          </a:p>
          <a:p>
            <a:pPr marL="215900" lvl="1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Kết</a:t>
            </a:r>
            <a:r>
              <a:rPr lang="en-US" b="1" dirty="0"/>
              <a:t> quả: </a:t>
            </a:r>
            <a:r>
              <a:rPr lang="en-US" b="1" i="1" dirty="0"/>
              <a:t>Khoa CNTT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8200" y="3733800"/>
            <a:ext cx="3991798" cy="20928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s1[] =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"Khoa"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s2[] =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"CNTT"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strcat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(s1,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 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strcat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(s1, s2);</a:t>
            </a:r>
            <a:b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%s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s1);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65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4377</TotalTime>
  <Words>4944</Words>
  <Application>Microsoft Office PowerPoint</Application>
  <PresentationFormat>On-screen Show (4:3)</PresentationFormat>
  <Paragraphs>1338</Paragraphs>
  <Slides>115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115</vt:i4>
      </vt:variant>
    </vt:vector>
  </HeadingPairs>
  <TitlesOfParts>
    <vt:vector size="129" baseType="lpstr">
      <vt:lpstr>SimSun</vt:lpstr>
      <vt:lpstr>Arial</vt:lpstr>
      <vt:lpstr>Calibri</vt:lpstr>
      <vt:lpstr>Calibri Light</vt:lpstr>
      <vt:lpstr>Consolas</vt:lpstr>
      <vt:lpstr>Courier New</vt:lpstr>
      <vt:lpstr>等线</vt:lpstr>
      <vt:lpstr>等线 Light</vt:lpstr>
      <vt:lpstr>Georgia</vt:lpstr>
      <vt:lpstr>Times New Roman</vt:lpstr>
      <vt:lpstr>Wingdings</vt:lpstr>
      <vt:lpstr>Wingdings 2</vt:lpstr>
      <vt:lpstr>Office Theme</vt:lpstr>
      <vt:lpstr>Bitmap Image</vt:lpstr>
      <vt:lpstr>Lập trình C Chương 1. Mảng một chiều (6 tiết)</vt:lpstr>
      <vt:lpstr>Nội dung</vt:lpstr>
      <vt:lpstr>PowerPoint Presentation</vt:lpstr>
      <vt:lpstr>Khái niệm</vt:lpstr>
      <vt:lpstr>Khai báo</vt:lpstr>
      <vt:lpstr>Khai báo, gán giá trị ban đầu</vt:lpstr>
      <vt:lpstr>Truy xuất giá trị</vt:lpstr>
      <vt:lpstr>Các thao tác trên mảng</vt:lpstr>
      <vt:lpstr>PowerPoint Presentation</vt:lpstr>
      <vt:lpstr>Nhập mảng</vt:lpstr>
      <vt:lpstr>Ví dụ nhập và xuất mảng số nguyên</vt:lpstr>
      <vt:lpstr>PowerPoint Presentation</vt:lpstr>
      <vt:lpstr>Phát sinh ngẫu nhiên giá trị nguyên</vt:lpstr>
      <vt:lpstr>Ví dụ: Chương trình tạo mảng số nguyên có giá trị ngẫu nhiên từ 1 đến MAX</vt:lpstr>
      <vt:lpstr>PowerPoint Presentation</vt:lpstr>
      <vt:lpstr>PowerPoint Presentation</vt:lpstr>
      <vt:lpstr>Bài tập</vt:lpstr>
      <vt:lpstr>PowerPoint Presentation</vt:lpstr>
      <vt:lpstr>Liệt kê các phần tử thỏa đk cho trước</vt:lpstr>
      <vt:lpstr>Liệt kê các phần tử thỏa đk cho trước</vt:lpstr>
      <vt:lpstr>PowerPoint Presentation</vt:lpstr>
      <vt:lpstr>PowerPoint Presentation</vt:lpstr>
      <vt:lpstr>PowerPoint Presentation</vt:lpstr>
      <vt:lpstr>PowerPoint Presentation</vt:lpstr>
      <vt:lpstr>Bài tập tại lớp</vt:lpstr>
      <vt:lpstr>PowerPoint Presentation</vt:lpstr>
      <vt:lpstr>Đếm số lượng phần tử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tập</vt:lpstr>
      <vt:lpstr>PowerPoint Presentation</vt:lpstr>
      <vt:lpstr>Tìm phần tử x</vt:lpstr>
      <vt:lpstr>Code minh họa tìm x trong mảng số nguyên</vt:lpstr>
      <vt:lpstr>Bài tập</vt:lpstr>
      <vt:lpstr>Tìm vị trí phần tử nhỏ nhất?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Code minh họa tìm vị trí phần tử có giá trị nhỏ nhất trong mảng số nguyên</vt:lpstr>
      <vt:lpstr>Bài tập</vt:lpstr>
      <vt:lpstr>PowerPoint Presentation</vt:lpstr>
      <vt:lpstr>Tính tổng, giá trị trung bình có điều kiện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Kiểm tra tồn tại</vt:lpstr>
      <vt:lpstr>Kiểm tra tồn tại</vt:lpstr>
      <vt:lpstr>Kiểm tra tồn tại</vt:lpstr>
      <vt:lpstr>Kiểm tra với mọi phần tử</vt:lpstr>
      <vt:lpstr>Kiểm tra với mọi phần tử</vt:lpstr>
      <vt:lpstr>Kiểm tra với mọi phần tử</vt:lpstr>
      <vt:lpstr>Bài tập</vt:lpstr>
      <vt:lpstr>PowerPoint Presentation</vt:lpstr>
      <vt:lpstr>Chèn phần tử vào mảng</vt:lpstr>
      <vt:lpstr>Chèn phần tử vào mảng</vt:lpstr>
      <vt:lpstr>Chèn phần tử vào mảng</vt:lpstr>
      <vt:lpstr>Chèn phần tử vào mảng</vt:lpstr>
      <vt:lpstr>Chèn phần tử vào mảng</vt:lpstr>
      <vt:lpstr>Bài tập áp dụng</vt:lpstr>
      <vt:lpstr>Bài tập áp dụng</vt:lpstr>
      <vt:lpstr>Bài tập áp dụng</vt:lpstr>
      <vt:lpstr>PowerPoint Presentation</vt:lpstr>
      <vt:lpstr>Xóa phần tử khỏi mảng</vt:lpstr>
      <vt:lpstr>Xóa phần tử khỏi mảng</vt:lpstr>
      <vt:lpstr>Xoá phần tử khỏi mảng</vt:lpstr>
      <vt:lpstr>Xóa phần tử khỏi mảng</vt:lpstr>
      <vt:lpstr>Xóa phần tử khỏi mảng</vt:lpstr>
      <vt:lpstr>Bài tập áp dụng</vt:lpstr>
      <vt:lpstr>Bài tập áp dụng</vt:lpstr>
      <vt:lpstr>Bài tập áp dụng</vt:lpstr>
      <vt:lpstr>PowerPoint Presentation</vt:lpstr>
      <vt:lpstr>Khái niệm</vt:lpstr>
      <vt:lpstr>Khái niệm</vt:lpstr>
      <vt:lpstr>Khai báo chuỗi</vt:lpstr>
      <vt:lpstr>Khai báo chuỗi</vt:lpstr>
      <vt:lpstr>Nhập chuỗi – string.h</vt:lpstr>
      <vt:lpstr>Nhập chuỗi</vt:lpstr>
      <vt:lpstr>Xuất chuỗi – string.h</vt:lpstr>
      <vt:lpstr>Các hàm xử lý chuỗi - &lt;string.h&gt;</vt:lpstr>
      <vt:lpstr>Tính độ dài của chuỗi</vt:lpstr>
      <vt:lpstr>Bài tập ví dụ - tính độ dài chuỗi</vt:lpstr>
      <vt:lpstr>1. Đếm số ký tự trắng trong chuỗi</vt:lpstr>
      <vt:lpstr>2. In ra màn hình chuỗi theo thứ tự ngược</vt:lpstr>
      <vt:lpstr>Bài tập làm thêm – tính độ dài chuỗi</vt:lpstr>
      <vt:lpstr>Sao chép chuỗi</vt:lpstr>
      <vt:lpstr>Sao chép chuỗi</vt:lpstr>
      <vt:lpstr>Nối chuỗi</vt:lpstr>
      <vt:lpstr>Nối chuỗi</vt:lpstr>
      <vt:lpstr>So sánh chuỗi</vt:lpstr>
      <vt:lpstr>So sánh chuỗi</vt:lpstr>
      <vt:lpstr>So sánh chuỗi</vt:lpstr>
      <vt:lpstr>So sánh chuỗi</vt:lpstr>
      <vt:lpstr>So sánh chuỗi</vt:lpstr>
      <vt:lpstr>Tìm ký tự trong chuỗi</vt:lpstr>
      <vt:lpstr>Tìm ký tự trong chuỗi</vt:lpstr>
      <vt:lpstr>Tìm chuỗi con</vt:lpstr>
      <vt:lpstr>Tìm chuỗi con</vt:lpstr>
      <vt:lpstr>Tách chuỗi</vt:lpstr>
      <vt:lpstr>Tách chuỗi</vt:lpstr>
      <vt:lpstr>Bài tập tách chuỗi</vt:lpstr>
      <vt:lpstr>Đổi sang chữ in HOA</vt:lpstr>
      <vt:lpstr>Đổi sang chữ in thường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374</cp:revision>
  <dcterms:created xsi:type="dcterms:W3CDTF">2002-09-02T01:30:43Z</dcterms:created>
  <dcterms:modified xsi:type="dcterms:W3CDTF">2017-07-12T03:44:42Z</dcterms:modified>
</cp:coreProperties>
</file>